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1" r:id="rId25"/>
    <p:sldId id="292" r:id="rId26"/>
    <p:sldId id="293" r:id="rId27"/>
    <p:sldId id="294" r:id="rId28"/>
    <p:sldId id="295" r:id="rId29"/>
    <p:sldId id="296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2" autoAdjust="0"/>
    <p:restoredTop sz="94660"/>
  </p:normalViewPr>
  <p:slideViewPr>
    <p:cSldViewPr>
      <p:cViewPr varScale="1">
        <p:scale>
          <a:sx n="108" d="100"/>
          <a:sy n="108" d="100"/>
        </p:scale>
        <p:origin x="138" y="2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0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46392" y="1521967"/>
            <a:ext cx="2626359" cy="4480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1" i="0">
                <a:solidFill>
                  <a:srgbClr val="C0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788920" y="557911"/>
            <a:ext cx="6089904" cy="2039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424807" y="1313180"/>
            <a:ext cx="3040507" cy="423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145"/>
            <a:ext cx="12179808" cy="6848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1344527"/>
            <a:ext cx="10213848" cy="82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23544" y="4298802"/>
            <a:ext cx="10213848" cy="82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23544" y="1481708"/>
            <a:ext cx="10213848" cy="3667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761219" y="4184396"/>
            <a:ext cx="859790" cy="859790"/>
          </a:xfrm>
          <a:custGeom>
            <a:avLst/>
            <a:gdLst/>
            <a:ahLst/>
            <a:cxnLst/>
            <a:rect l="l" t="t" r="r" b="b"/>
            <a:pathLst>
              <a:path w="859790" h="859789">
                <a:moveTo>
                  <a:pt x="0" y="429894"/>
                </a:moveTo>
                <a:lnTo>
                  <a:pt x="2521" y="383063"/>
                </a:lnTo>
                <a:lnTo>
                  <a:pt x="9912" y="337690"/>
                </a:lnTo>
                <a:lnTo>
                  <a:pt x="21909" y="294038"/>
                </a:lnTo>
                <a:lnTo>
                  <a:pt x="38250" y="252369"/>
                </a:lnTo>
                <a:lnTo>
                  <a:pt x="58674" y="212946"/>
                </a:lnTo>
                <a:lnTo>
                  <a:pt x="82917" y="176031"/>
                </a:lnTo>
                <a:lnTo>
                  <a:pt x="110719" y="141887"/>
                </a:lnTo>
                <a:lnTo>
                  <a:pt x="141817" y="110776"/>
                </a:lnTo>
                <a:lnTo>
                  <a:pt x="175948" y="82962"/>
                </a:lnTo>
                <a:lnTo>
                  <a:pt x="212851" y="58706"/>
                </a:lnTo>
                <a:lnTo>
                  <a:pt x="252264" y="38272"/>
                </a:lnTo>
                <a:lnTo>
                  <a:pt x="293924" y="21922"/>
                </a:lnTo>
                <a:lnTo>
                  <a:pt x="337570" y="9918"/>
                </a:lnTo>
                <a:lnTo>
                  <a:pt x="382938" y="2523"/>
                </a:lnTo>
                <a:lnTo>
                  <a:pt x="429768" y="0"/>
                </a:lnTo>
                <a:lnTo>
                  <a:pt x="476597" y="2523"/>
                </a:lnTo>
                <a:lnTo>
                  <a:pt x="521965" y="9918"/>
                </a:lnTo>
                <a:lnTo>
                  <a:pt x="565611" y="21922"/>
                </a:lnTo>
                <a:lnTo>
                  <a:pt x="607271" y="38272"/>
                </a:lnTo>
                <a:lnTo>
                  <a:pt x="646683" y="58706"/>
                </a:lnTo>
                <a:lnTo>
                  <a:pt x="683587" y="82962"/>
                </a:lnTo>
                <a:lnTo>
                  <a:pt x="717718" y="110776"/>
                </a:lnTo>
                <a:lnTo>
                  <a:pt x="748816" y="141887"/>
                </a:lnTo>
                <a:lnTo>
                  <a:pt x="776618" y="176031"/>
                </a:lnTo>
                <a:lnTo>
                  <a:pt x="800861" y="212946"/>
                </a:lnTo>
                <a:lnTo>
                  <a:pt x="821285" y="252369"/>
                </a:lnTo>
                <a:lnTo>
                  <a:pt x="837626" y="294038"/>
                </a:lnTo>
                <a:lnTo>
                  <a:pt x="849623" y="337690"/>
                </a:lnTo>
                <a:lnTo>
                  <a:pt x="857014" y="383063"/>
                </a:lnTo>
                <a:lnTo>
                  <a:pt x="859535" y="429894"/>
                </a:lnTo>
                <a:lnTo>
                  <a:pt x="857014" y="476726"/>
                </a:lnTo>
                <a:lnTo>
                  <a:pt x="849623" y="522099"/>
                </a:lnTo>
                <a:lnTo>
                  <a:pt x="837626" y="565751"/>
                </a:lnTo>
                <a:lnTo>
                  <a:pt x="821285" y="607420"/>
                </a:lnTo>
                <a:lnTo>
                  <a:pt x="800861" y="646843"/>
                </a:lnTo>
                <a:lnTo>
                  <a:pt x="776618" y="683758"/>
                </a:lnTo>
                <a:lnTo>
                  <a:pt x="748816" y="717902"/>
                </a:lnTo>
                <a:lnTo>
                  <a:pt x="717718" y="749013"/>
                </a:lnTo>
                <a:lnTo>
                  <a:pt x="683587" y="776827"/>
                </a:lnTo>
                <a:lnTo>
                  <a:pt x="646684" y="801083"/>
                </a:lnTo>
                <a:lnTo>
                  <a:pt x="607271" y="821517"/>
                </a:lnTo>
                <a:lnTo>
                  <a:pt x="565611" y="837867"/>
                </a:lnTo>
                <a:lnTo>
                  <a:pt x="521965" y="849871"/>
                </a:lnTo>
                <a:lnTo>
                  <a:pt x="476597" y="857266"/>
                </a:lnTo>
                <a:lnTo>
                  <a:pt x="429768" y="859789"/>
                </a:lnTo>
                <a:lnTo>
                  <a:pt x="382938" y="857266"/>
                </a:lnTo>
                <a:lnTo>
                  <a:pt x="337570" y="849871"/>
                </a:lnTo>
                <a:lnTo>
                  <a:pt x="293924" y="837867"/>
                </a:lnTo>
                <a:lnTo>
                  <a:pt x="252264" y="821517"/>
                </a:lnTo>
                <a:lnTo>
                  <a:pt x="212852" y="801083"/>
                </a:lnTo>
                <a:lnTo>
                  <a:pt x="175948" y="776827"/>
                </a:lnTo>
                <a:lnTo>
                  <a:pt x="141817" y="749013"/>
                </a:lnTo>
                <a:lnTo>
                  <a:pt x="110719" y="717902"/>
                </a:lnTo>
                <a:lnTo>
                  <a:pt x="82917" y="683758"/>
                </a:lnTo>
                <a:lnTo>
                  <a:pt x="58674" y="646843"/>
                </a:lnTo>
                <a:lnTo>
                  <a:pt x="38250" y="607420"/>
                </a:lnTo>
                <a:lnTo>
                  <a:pt x="21909" y="565751"/>
                </a:lnTo>
                <a:lnTo>
                  <a:pt x="9912" y="522099"/>
                </a:lnTo>
                <a:lnTo>
                  <a:pt x="2521" y="476726"/>
                </a:lnTo>
                <a:lnTo>
                  <a:pt x="0" y="429894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0"/>
            <a:ext cx="12188951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4253042"/>
            <a:ext cx="12188952" cy="26049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9870" y="538861"/>
            <a:ext cx="6652259" cy="2077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7815" y="1769808"/>
            <a:ext cx="5060950" cy="3725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0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93245" y="6360294"/>
            <a:ext cx="284479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hyperlink" Target="https://huggingface.co/spaces/galileo-ai/agent-leaderboard" TargetMode="External"/><Relationship Id="rId4" Type="http://schemas.openxmlformats.org/officeDocument/2006/relationships/image" Target="../media/image8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84.jpg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g"/><Relationship Id="rId5" Type="http://schemas.openxmlformats.org/officeDocument/2006/relationships/hyperlink" Target="https://github.com/rdali/ML105_Agents" TargetMode="External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drs-ucb.notion.site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7.jpg"/><Relationship Id="rId2" Type="http://schemas.openxmlformats.org/officeDocument/2006/relationships/image" Target="../media/image14.png"/><Relationship Id="rId16" Type="http://schemas.openxmlformats.org/officeDocument/2006/relationships/hyperlink" Target="https://www.linkedin.com/in/roladal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jp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Relationship Id="rId14" Type="http://schemas.openxmlformats.org/officeDocument/2006/relationships/hyperlink" Target="https://creator.nightcafe.studio/create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incidentdatabase.ai/cite/1152/" TargetMode="External"/><Relationship Id="rId13" Type="http://schemas.openxmlformats.org/officeDocument/2006/relationships/image" Target="../media/image123.jpg"/><Relationship Id="rId3" Type="http://schemas.openxmlformats.org/officeDocument/2006/relationships/image" Target="../media/image118.png"/><Relationship Id="rId7" Type="http://schemas.openxmlformats.org/officeDocument/2006/relationships/image" Target="../media/image120.jpg"/><Relationship Id="rId12" Type="http://schemas.openxmlformats.org/officeDocument/2006/relationships/hyperlink" Target="https://www.cnn.com/2025/11/06/us/openai-chatgpt-suicide-lawsuit-invs-vi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c.ca/news/canada/british-columbia/air-canada-chatbot-lawsuit-1.7116416" TargetMode="External"/><Relationship Id="rId11" Type="http://schemas.openxmlformats.org/officeDocument/2006/relationships/image" Target="../media/image122.jpg"/><Relationship Id="rId5" Type="http://schemas.openxmlformats.org/officeDocument/2006/relationships/image" Target="../media/image119.png"/><Relationship Id="rId10" Type="http://schemas.openxmlformats.org/officeDocument/2006/relationships/hyperlink" Target="https://incidentdatabase.ai/" TargetMode="External"/><Relationship Id="rId4" Type="http://schemas.openxmlformats.org/officeDocument/2006/relationships/hyperlink" Target="https://www.theregister.com/2025/08/18/generative_ai_zero_return_95_percent/" TargetMode="External"/><Relationship Id="rId9" Type="http://schemas.openxmlformats.org/officeDocument/2006/relationships/image" Target="../media/image12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jpg"/><Relationship Id="rId4" Type="http://schemas.openxmlformats.org/officeDocument/2006/relationships/image" Target="../media/image12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5.png"/><Relationship Id="rId7" Type="http://schemas.openxmlformats.org/officeDocument/2006/relationships/hyperlink" Target="https://www.youtube.com/watch?v=3Y1G9najGi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5" Type="http://schemas.openxmlformats.org/officeDocument/2006/relationships/hyperlink" Target="https://www.youtube.com/watch?v=LCEmiRjPEtQ" TargetMode="External"/><Relationship Id="rId10" Type="http://schemas.openxmlformats.org/officeDocument/2006/relationships/image" Target="../media/image140.jpg"/><Relationship Id="rId4" Type="http://schemas.openxmlformats.org/officeDocument/2006/relationships/image" Target="../media/image136.jpg"/><Relationship Id="rId9" Type="http://schemas.openxmlformats.org/officeDocument/2006/relationships/image" Target="../media/image1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y.langchain.com/" TargetMode="External"/><Relationship Id="rId13" Type="http://schemas.openxmlformats.org/officeDocument/2006/relationships/hyperlink" Target="https://www.anthropic.com/news/donating-the-model-context-protocol-and-establishing-of-the-agentic-ai-foundation" TargetMode="External"/><Relationship Id="rId3" Type="http://schemas.openxmlformats.org/officeDocument/2006/relationships/image" Target="../media/image142.png"/><Relationship Id="rId7" Type="http://schemas.openxmlformats.org/officeDocument/2006/relationships/hyperlink" Target="https://www.anthropic.com/engineering/building-effective-agents" TargetMode="External"/><Relationship Id="rId12" Type="http://schemas.openxmlformats.org/officeDocument/2006/relationships/hyperlink" Target="https://www.youtube.com/watch?v=tmB5JIX3Lx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andrejkarpathy" TargetMode="External"/><Relationship Id="rId11" Type="http://schemas.openxmlformats.org/officeDocument/2006/relationships/hyperlink" Target="https://www.youtube.com/%40stanfordonline" TargetMode="External"/><Relationship Id="rId5" Type="http://schemas.openxmlformats.org/officeDocument/2006/relationships/hyperlink" Target="https://www.oreilly.com/library/view/ai-engineering/9781098166298/" TargetMode="External"/><Relationship Id="rId10" Type="http://schemas.openxmlformats.org/officeDocument/2006/relationships/hyperlink" Target="https://www.deeplearning.ai/courses/" TargetMode="External"/><Relationship Id="rId4" Type="http://schemas.openxmlformats.org/officeDocument/2006/relationships/hyperlink" Target="https://learn.deeplearning.ai/courses/agentic-ai/information" TargetMode="External"/><Relationship Id="rId9" Type="http://schemas.openxmlformats.org/officeDocument/2006/relationships/hyperlink" Target="https://www.anthropic.com/learn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13" Type="http://schemas.openxmlformats.org/officeDocument/2006/relationships/hyperlink" Target="https://www.tech42consulting.com/?utm_campaign=rola-community" TargetMode="External"/><Relationship Id="rId3" Type="http://schemas.openxmlformats.org/officeDocument/2006/relationships/image" Target="../media/image143.jpg"/><Relationship Id="rId7" Type="http://schemas.openxmlformats.org/officeDocument/2006/relationships/hyperlink" Target="https://github.com/rdali/ML105_Agents" TargetMode="External"/><Relationship Id="rId12" Type="http://schemas.openxmlformats.org/officeDocument/2006/relationships/image" Target="../media/image25.png"/><Relationship Id="rId2" Type="http://schemas.openxmlformats.org/officeDocument/2006/relationships/hyperlink" Target="https://creator.nightcafe.studio/creat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33.jpg"/><Relationship Id="rId5" Type="http://schemas.openxmlformats.org/officeDocument/2006/relationships/image" Target="../media/image144.jpg"/><Relationship Id="rId10" Type="http://schemas.openxmlformats.org/officeDocument/2006/relationships/hyperlink" Target="https://www.youtube.com/watch?v=tmB5JIX3Lxk" TargetMode="External"/><Relationship Id="rId4" Type="http://schemas.openxmlformats.org/officeDocument/2006/relationships/hyperlink" Target="https://www.linkedin.com/in/roladali/" TargetMode="External"/><Relationship Id="rId9" Type="http://schemas.openxmlformats.org/officeDocument/2006/relationships/image" Target="../media/image32.jpg"/><Relationship Id="rId14" Type="http://schemas.openxmlformats.org/officeDocument/2006/relationships/image" Target="../media/image14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hyperlink" Target="https://www.youtube.com/watch?v=tmB5JIX3Lxk" TargetMode="Externa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hyperlink" Target="https://www.mckinsey.com/capabilities/quantumblack/our-insights/an-executives-guide-to-ai" TargetMode="Externa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12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8914" y="4363847"/>
            <a:ext cx="8485086" cy="728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600" b="1" spc="-5" dirty="0">
                <a:latin typeface="Georgia"/>
                <a:cs typeface="Georgia"/>
              </a:rPr>
              <a:t>ML105:</a:t>
            </a:r>
            <a:r>
              <a:rPr sz="4600" b="1" spc="-5" dirty="0">
                <a:latin typeface="Georgia"/>
                <a:cs typeface="Georgia"/>
              </a:rPr>
              <a:t> </a:t>
            </a:r>
            <a:r>
              <a:rPr sz="4600" b="1" dirty="0">
                <a:latin typeface="Georgia"/>
                <a:cs typeface="Georgia"/>
              </a:rPr>
              <a:t>Agentic</a:t>
            </a:r>
            <a:r>
              <a:rPr sz="4600" b="1" spc="-75" dirty="0">
                <a:latin typeface="Georgia"/>
                <a:cs typeface="Georgia"/>
              </a:rPr>
              <a:t> </a:t>
            </a:r>
            <a:endParaRPr sz="4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2728" y="5406733"/>
            <a:ext cx="3096260" cy="10706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Rola Dali,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spc="15" dirty="0">
                <a:solidFill>
                  <a:srgbClr val="C00000"/>
                </a:solidFill>
                <a:latin typeface="Georgia"/>
                <a:cs typeface="Georgia"/>
              </a:rPr>
              <a:t>PhD</a:t>
            </a:r>
            <a:endParaRPr sz="2000" dirty="0">
              <a:latin typeface="Georgia"/>
              <a:cs typeface="Georgia"/>
            </a:endParaRPr>
          </a:p>
          <a:p>
            <a:pPr marL="12700" marR="5080">
              <a:lnSpc>
                <a:spcPct val="114199"/>
              </a:lnSpc>
            </a:pP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Senior </a:t>
            </a:r>
            <a:r>
              <a:rPr sz="2000" b="1" spc="0" dirty="0">
                <a:solidFill>
                  <a:srgbClr val="C00000"/>
                </a:solidFill>
                <a:latin typeface="Georgia"/>
                <a:cs typeface="Georgia"/>
              </a:rPr>
              <a:t>ML/AI</a:t>
            </a:r>
            <a:r>
              <a:rPr sz="2000" b="1" spc="-10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Architect  </a:t>
            </a:r>
            <a:r>
              <a:rPr sz="2000" b="1" spc="-10" dirty="0">
                <a:solidFill>
                  <a:srgbClr val="C00000"/>
                </a:solidFill>
                <a:latin typeface="Georgia"/>
                <a:cs typeface="Georgia"/>
              </a:rPr>
              <a:t>December</a:t>
            </a:r>
            <a:r>
              <a:rPr sz="2000" b="1" spc="1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2025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55580" y="5227065"/>
            <a:ext cx="868680" cy="859790"/>
          </a:xfrm>
          <a:custGeom>
            <a:avLst/>
            <a:gdLst/>
            <a:ahLst/>
            <a:cxnLst/>
            <a:rect l="l" t="t" r="r" b="b"/>
            <a:pathLst>
              <a:path w="868679" h="859789">
                <a:moveTo>
                  <a:pt x="0" y="429907"/>
                </a:moveTo>
                <a:lnTo>
                  <a:pt x="2548" y="383074"/>
                </a:lnTo>
                <a:lnTo>
                  <a:pt x="10016" y="337699"/>
                </a:lnTo>
                <a:lnTo>
                  <a:pt x="22140" y="294045"/>
                </a:lnTo>
                <a:lnTo>
                  <a:pt x="38654" y="252374"/>
                </a:lnTo>
                <a:lnTo>
                  <a:pt x="59294" y="212949"/>
                </a:lnTo>
                <a:lnTo>
                  <a:pt x="83795" y="176033"/>
                </a:lnTo>
                <a:lnTo>
                  <a:pt x="111892" y="141889"/>
                </a:lnTo>
                <a:lnTo>
                  <a:pt x="143320" y="110778"/>
                </a:lnTo>
                <a:lnTo>
                  <a:pt x="177814" y="82963"/>
                </a:lnTo>
                <a:lnTo>
                  <a:pt x="215109" y="58707"/>
                </a:lnTo>
                <a:lnTo>
                  <a:pt x="254941" y="38272"/>
                </a:lnTo>
                <a:lnTo>
                  <a:pt x="297045" y="21922"/>
                </a:lnTo>
                <a:lnTo>
                  <a:pt x="341156" y="9918"/>
                </a:lnTo>
                <a:lnTo>
                  <a:pt x="387009" y="2523"/>
                </a:lnTo>
                <a:lnTo>
                  <a:pt x="434340" y="0"/>
                </a:lnTo>
                <a:lnTo>
                  <a:pt x="481670" y="2523"/>
                </a:lnTo>
                <a:lnTo>
                  <a:pt x="527523" y="9918"/>
                </a:lnTo>
                <a:lnTo>
                  <a:pt x="571634" y="21922"/>
                </a:lnTo>
                <a:lnTo>
                  <a:pt x="613738" y="38272"/>
                </a:lnTo>
                <a:lnTo>
                  <a:pt x="653570" y="58707"/>
                </a:lnTo>
                <a:lnTo>
                  <a:pt x="690865" y="82963"/>
                </a:lnTo>
                <a:lnTo>
                  <a:pt x="725359" y="110778"/>
                </a:lnTo>
                <a:lnTo>
                  <a:pt x="756787" y="141889"/>
                </a:lnTo>
                <a:lnTo>
                  <a:pt x="784884" y="176033"/>
                </a:lnTo>
                <a:lnTo>
                  <a:pt x="809385" y="212949"/>
                </a:lnTo>
                <a:lnTo>
                  <a:pt x="830025" y="252374"/>
                </a:lnTo>
                <a:lnTo>
                  <a:pt x="846539" y="294045"/>
                </a:lnTo>
                <a:lnTo>
                  <a:pt x="858663" y="337699"/>
                </a:lnTo>
                <a:lnTo>
                  <a:pt x="866131" y="383074"/>
                </a:lnTo>
                <a:lnTo>
                  <a:pt x="868679" y="429907"/>
                </a:lnTo>
                <a:lnTo>
                  <a:pt x="866131" y="476747"/>
                </a:lnTo>
                <a:lnTo>
                  <a:pt x="858663" y="522126"/>
                </a:lnTo>
                <a:lnTo>
                  <a:pt x="846539" y="565782"/>
                </a:lnTo>
                <a:lnTo>
                  <a:pt x="830025" y="607452"/>
                </a:lnTo>
                <a:lnTo>
                  <a:pt x="809385" y="646875"/>
                </a:lnTo>
                <a:lnTo>
                  <a:pt x="784884" y="683789"/>
                </a:lnTo>
                <a:lnTo>
                  <a:pt x="756787" y="717930"/>
                </a:lnTo>
                <a:lnTo>
                  <a:pt x="725359" y="749036"/>
                </a:lnTo>
                <a:lnTo>
                  <a:pt x="690865" y="776846"/>
                </a:lnTo>
                <a:lnTo>
                  <a:pt x="653570" y="801097"/>
                </a:lnTo>
                <a:lnTo>
                  <a:pt x="613738" y="821527"/>
                </a:lnTo>
                <a:lnTo>
                  <a:pt x="571634" y="837873"/>
                </a:lnTo>
                <a:lnTo>
                  <a:pt x="527523" y="849874"/>
                </a:lnTo>
                <a:lnTo>
                  <a:pt x="481670" y="857267"/>
                </a:lnTo>
                <a:lnTo>
                  <a:pt x="434340" y="859789"/>
                </a:lnTo>
                <a:lnTo>
                  <a:pt x="387009" y="857267"/>
                </a:lnTo>
                <a:lnTo>
                  <a:pt x="341156" y="849874"/>
                </a:lnTo>
                <a:lnTo>
                  <a:pt x="297045" y="837873"/>
                </a:lnTo>
                <a:lnTo>
                  <a:pt x="254941" y="821527"/>
                </a:lnTo>
                <a:lnTo>
                  <a:pt x="215109" y="801097"/>
                </a:lnTo>
                <a:lnTo>
                  <a:pt x="177814" y="776846"/>
                </a:lnTo>
                <a:lnTo>
                  <a:pt x="143320" y="749036"/>
                </a:lnTo>
                <a:lnTo>
                  <a:pt x="111892" y="717930"/>
                </a:lnTo>
                <a:lnTo>
                  <a:pt x="83795" y="683789"/>
                </a:lnTo>
                <a:lnTo>
                  <a:pt x="59294" y="646875"/>
                </a:lnTo>
                <a:lnTo>
                  <a:pt x="38654" y="607452"/>
                </a:lnTo>
                <a:lnTo>
                  <a:pt x="22140" y="565782"/>
                </a:lnTo>
                <a:lnTo>
                  <a:pt x="10016" y="522126"/>
                </a:lnTo>
                <a:lnTo>
                  <a:pt x="2548" y="476747"/>
                </a:lnTo>
                <a:lnTo>
                  <a:pt x="0" y="42990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485394"/>
            <a:ext cx="3274771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33115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/>
              <a:t>What </a:t>
            </a:r>
            <a:r>
              <a:rPr sz="2800" spc="-25" dirty="0"/>
              <a:t>is </a:t>
            </a:r>
            <a:r>
              <a:rPr sz="2800" spc="-5" dirty="0"/>
              <a:t>an</a:t>
            </a:r>
            <a:r>
              <a:rPr sz="2800" spc="15" dirty="0"/>
              <a:t> </a:t>
            </a:r>
            <a:r>
              <a:rPr sz="2800" spc="-10" dirty="0"/>
              <a:t>Agent?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1566397" y="6345847"/>
            <a:ext cx="13843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9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7552" y="2807944"/>
            <a:ext cx="1261872" cy="1124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1724" y="5012118"/>
            <a:ext cx="1632259" cy="1353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17135" y="2579242"/>
            <a:ext cx="1106424" cy="1655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5860" y="4237735"/>
            <a:ext cx="1056005" cy="1406525"/>
          </a:xfrm>
          <a:custGeom>
            <a:avLst/>
            <a:gdLst/>
            <a:ahLst/>
            <a:cxnLst/>
            <a:rect l="l" t="t" r="r" b="b"/>
            <a:pathLst>
              <a:path w="1056004" h="1406525">
                <a:moveTo>
                  <a:pt x="701166" y="0"/>
                </a:moveTo>
                <a:lnTo>
                  <a:pt x="741623" y="27226"/>
                </a:lnTo>
                <a:lnTo>
                  <a:pt x="779792" y="56515"/>
                </a:lnTo>
                <a:lnTo>
                  <a:pt x="815639" y="87734"/>
                </a:lnTo>
                <a:lnTo>
                  <a:pt x="849132" y="120753"/>
                </a:lnTo>
                <a:lnTo>
                  <a:pt x="880238" y="155439"/>
                </a:lnTo>
                <a:lnTo>
                  <a:pt x="908924" y="191663"/>
                </a:lnTo>
                <a:lnTo>
                  <a:pt x="935157" y="229291"/>
                </a:lnTo>
                <a:lnTo>
                  <a:pt x="958905" y="268194"/>
                </a:lnTo>
                <a:lnTo>
                  <a:pt x="980134" y="308239"/>
                </a:lnTo>
                <a:lnTo>
                  <a:pt x="998812" y="349296"/>
                </a:lnTo>
                <a:lnTo>
                  <a:pt x="1014906" y="391233"/>
                </a:lnTo>
                <a:lnTo>
                  <a:pt x="1028382" y="433918"/>
                </a:lnTo>
                <a:lnTo>
                  <a:pt x="1039209" y="477221"/>
                </a:lnTo>
                <a:lnTo>
                  <a:pt x="1047353" y="521010"/>
                </a:lnTo>
                <a:lnTo>
                  <a:pt x="1052781" y="565154"/>
                </a:lnTo>
                <a:lnTo>
                  <a:pt x="1055460" y="609520"/>
                </a:lnTo>
                <a:lnTo>
                  <a:pt x="1055358" y="653979"/>
                </a:lnTo>
                <a:lnTo>
                  <a:pt x="1052442" y="698399"/>
                </a:lnTo>
                <a:lnTo>
                  <a:pt x="1046679" y="742648"/>
                </a:lnTo>
                <a:lnTo>
                  <a:pt x="1038036" y="786595"/>
                </a:lnTo>
                <a:lnTo>
                  <a:pt x="1026479" y="830108"/>
                </a:lnTo>
                <a:lnTo>
                  <a:pt x="1011977" y="873058"/>
                </a:lnTo>
                <a:lnTo>
                  <a:pt x="994496" y="915311"/>
                </a:lnTo>
                <a:lnTo>
                  <a:pt x="974004" y="956736"/>
                </a:lnTo>
                <a:lnTo>
                  <a:pt x="950467" y="997204"/>
                </a:lnTo>
                <a:lnTo>
                  <a:pt x="923669" y="1036746"/>
                </a:lnTo>
                <a:lnTo>
                  <a:pt x="894496" y="1073957"/>
                </a:lnTo>
                <a:lnTo>
                  <a:pt x="863091" y="1108789"/>
                </a:lnTo>
                <a:lnTo>
                  <a:pt x="829595" y="1141190"/>
                </a:lnTo>
                <a:lnTo>
                  <a:pt x="794148" y="1171111"/>
                </a:lnTo>
                <a:lnTo>
                  <a:pt x="756892" y="1198502"/>
                </a:lnTo>
                <a:lnTo>
                  <a:pt x="717968" y="1223313"/>
                </a:lnTo>
                <a:lnTo>
                  <a:pt x="677517" y="1245494"/>
                </a:lnTo>
                <a:lnTo>
                  <a:pt x="635680" y="1264996"/>
                </a:lnTo>
                <a:lnTo>
                  <a:pt x="592597" y="1281769"/>
                </a:lnTo>
                <a:lnTo>
                  <a:pt x="548411" y="1295763"/>
                </a:lnTo>
                <a:lnTo>
                  <a:pt x="503262" y="1306927"/>
                </a:lnTo>
                <a:lnTo>
                  <a:pt x="457291" y="1315213"/>
                </a:lnTo>
                <a:lnTo>
                  <a:pt x="410639" y="1320570"/>
                </a:lnTo>
                <a:lnTo>
                  <a:pt x="363448" y="1322948"/>
                </a:lnTo>
                <a:lnTo>
                  <a:pt x="315858" y="1322297"/>
                </a:lnTo>
                <a:lnTo>
                  <a:pt x="268010" y="1318569"/>
                </a:lnTo>
                <a:lnTo>
                  <a:pt x="220046" y="1311712"/>
                </a:lnTo>
                <a:lnTo>
                  <a:pt x="172106" y="1301677"/>
                </a:lnTo>
                <a:lnTo>
                  <a:pt x="124333" y="1288414"/>
                </a:lnTo>
                <a:lnTo>
                  <a:pt x="49784" y="1406410"/>
                </a:lnTo>
                <a:lnTo>
                  <a:pt x="0" y="1114044"/>
                </a:lnTo>
                <a:lnTo>
                  <a:pt x="317626" y="982090"/>
                </a:lnTo>
                <a:lnTo>
                  <a:pt x="244093" y="1098550"/>
                </a:lnTo>
                <a:lnTo>
                  <a:pt x="293863" y="1106200"/>
                </a:lnTo>
                <a:lnTo>
                  <a:pt x="343004" y="1109179"/>
                </a:lnTo>
                <a:lnTo>
                  <a:pt x="391269" y="1107653"/>
                </a:lnTo>
                <a:lnTo>
                  <a:pt x="438410" y="1101786"/>
                </a:lnTo>
                <a:lnTo>
                  <a:pt x="484178" y="1091744"/>
                </a:lnTo>
                <a:lnTo>
                  <a:pt x="528324" y="1077691"/>
                </a:lnTo>
                <a:lnTo>
                  <a:pt x="570601" y="1059793"/>
                </a:lnTo>
                <a:lnTo>
                  <a:pt x="610759" y="1038214"/>
                </a:lnTo>
                <a:lnTo>
                  <a:pt x="648552" y="1013120"/>
                </a:lnTo>
                <a:lnTo>
                  <a:pt x="683730" y="984675"/>
                </a:lnTo>
                <a:lnTo>
                  <a:pt x="716046" y="953045"/>
                </a:lnTo>
                <a:lnTo>
                  <a:pt x="745250" y="918394"/>
                </a:lnTo>
                <a:lnTo>
                  <a:pt x="771095" y="880888"/>
                </a:lnTo>
                <a:lnTo>
                  <a:pt x="793332" y="840692"/>
                </a:lnTo>
                <a:lnTo>
                  <a:pt x="811713" y="797971"/>
                </a:lnTo>
                <a:lnTo>
                  <a:pt x="825990" y="752889"/>
                </a:lnTo>
                <a:lnTo>
                  <a:pt x="835913" y="705612"/>
                </a:lnTo>
                <a:lnTo>
                  <a:pt x="841007" y="658877"/>
                </a:lnTo>
                <a:lnTo>
                  <a:pt x="841601" y="612225"/>
                </a:lnTo>
                <a:lnTo>
                  <a:pt x="837822" y="565925"/>
                </a:lnTo>
                <a:lnTo>
                  <a:pt x="829797" y="520244"/>
                </a:lnTo>
                <a:lnTo>
                  <a:pt x="817652" y="475450"/>
                </a:lnTo>
                <a:lnTo>
                  <a:pt x="801514" y="431813"/>
                </a:lnTo>
                <a:lnTo>
                  <a:pt x="781510" y="389599"/>
                </a:lnTo>
                <a:lnTo>
                  <a:pt x="757765" y="349077"/>
                </a:lnTo>
                <a:lnTo>
                  <a:pt x="730407" y="310515"/>
                </a:lnTo>
                <a:lnTo>
                  <a:pt x="699563" y="274181"/>
                </a:lnTo>
                <a:lnTo>
                  <a:pt x="665358" y="240343"/>
                </a:lnTo>
                <a:lnTo>
                  <a:pt x="627920" y="209270"/>
                </a:lnTo>
                <a:lnTo>
                  <a:pt x="587375" y="181228"/>
                </a:lnTo>
                <a:lnTo>
                  <a:pt x="701166" y="0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2832" y="4387469"/>
            <a:ext cx="1216660" cy="1231900"/>
          </a:xfrm>
          <a:custGeom>
            <a:avLst/>
            <a:gdLst/>
            <a:ahLst/>
            <a:cxnLst/>
            <a:rect l="l" t="t" r="r" b="b"/>
            <a:pathLst>
              <a:path w="1216660" h="1231900">
                <a:moveTo>
                  <a:pt x="1216199" y="1045082"/>
                </a:moveTo>
                <a:lnTo>
                  <a:pt x="1178826" y="1076061"/>
                </a:lnTo>
                <a:lnTo>
                  <a:pt x="1140071" y="1104211"/>
                </a:lnTo>
                <a:lnTo>
                  <a:pt x="1100071" y="1129540"/>
                </a:lnTo>
                <a:lnTo>
                  <a:pt x="1058962" y="1152055"/>
                </a:lnTo>
                <a:lnTo>
                  <a:pt x="1016880" y="1171763"/>
                </a:lnTo>
                <a:lnTo>
                  <a:pt x="973962" y="1188673"/>
                </a:lnTo>
                <a:lnTo>
                  <a:pt x="930344" y="1202791"/>
                </a:lnTo>
                <a:lnTo>
                  <a:pt x="886162" y="1214126"/>
                </a:lnTo>
                <a:lnTo>
                  <a:pt x="841553" y="1222685"/>
                </a:lnTo>
                <a:lnTo>
                  <a:pt x="796652" y="1228474"/>
                </a:lnTo>
                <a:lnTo>
                  <a:pt x="751597" y="1231503"/>
                </a:lnTo>
                <a:lnTo>
                  <a:pt x="706523" y="1231778"/>
                </a:lnTo>
                <a:lnTo>
                  <a:pt x="661567" y="1229307"/>
                </a:lnTo>
                <a:lnTo>
                  <a:pt x="616865" y="1224097"/>
                </a:lnTo>
                <a:lnTo>
                  <a:pt x="572553" y="1216156"/>
                </a:lnTo>
                <a:lnTo>
                  <a:pt x="528768" y="1205491"/>
                </a:lnTo>
                <a:lnTo>
                  <a:pt x="485646" y="1192110"/>
                </a:lnTo>
                <a:lnTo>
                  <a:pt x="443323" y="1176021"/>
                </a:lnTo>
                <a:lnTo>
                  <a:pt x="401936" y="1157231"/>
                </a:lnTo>
                <a:lnTo>
                  <a:pt x="361621" y="1135747"/>
                </a:lnTo>
                <a:lnTo>
                  <a:pt x="322514" y="1111577"/>
                </a:lnTo>
                <a:lnTo>
                  <a:pt x="284752" y="1084728"/>
                </a:lnTo>
                <a:lnTo>
                  <a:pt x="248470" y="1055209"/>
                </a:lnTo>
                <a:lnTo>
                  <a:pt x="213806" y="1023026"/>
                </a:lnTo>
                <a:lnTo>
                  <a:pt x="180895" y="988186"/>
                </a:lnTo>
                <a:lnTo>
                  <a:pt x="149942" y="950691"/>
                </a:lnTo>
                <a:lnTo>
                  <a:pt x="121858" y="911610"/>
                </a:lnTo>
                <a:lnTo>
                  <a:pt x="96655" y="871091"/>
                </a:lnTo>
                <a:lnTo>
                  <a:pt x="74343" y="829284"/>
                </a:lnTo>
                <a:lnTo>
                  <a:pt x="54933" y="786338"/>
                </a:lnTo>
                <a:lnTo>
                  <a:pt x="38435" y="742401"/>
                </a:lnTo>
                <a:lnTo>
                  <a:pt x="24860" y="697624"/>
                </a:lnTo>
                <a:lnTo>
                  <a:pt x="14218" y="652155"/>
                </a:lnTo>
                <a:lnTo>
                  <a:pt x="6521" y="606142"/>
                </a:lnTo>
                <a:lnTo>
                  <a:pt x="1777" y="559736"/>
                </a:lnTo>
                <a:lnTo>
                  <a:pt x="0" y="513085"/>
                </a:lnTo>
                <a:lnTo>
                  <a:pt x="1197" y="466338"/>
                </a:lnTo>
                <a:lnTo>
                  <a:pt x="5381" y="419645"/>
                </a:lnTo>
                <a:lnTo>
                  <a:pt x="12562" y="373154"/>
                </a:lnTo>
                <a:lnTo>
                  <a:pt x="22750" y="327015"/>
                </a:lnTo>
                <a:lnTo>
                  <a:pt x="35957" y="281376"/>
                </a:lnTo>
                <a:lnTo>
                  <a:pt x="52191" y="236386"/>
                </a:lnTo>
                <a:lnTo>
                  <a:pt x="71465" y="192196"/>
                </a:lnTo>
                <a:lnTo>
                  <a:pt x="93789" y="148953"/>
                </a:lnTo>
                <a:lnTo>
                  <a:pt x="119173" y="106806"/>
                </a:lnTo>
                <a:lnTo>
                  <a:pt x="25193" y="0"/>
                </a:lnTo>
                <a:lnTo>
                  <a:pt x="324913" y="34543"/>
                </a:lnTo>
                <a:lnTo>
                  <a:pt x="364410" y="385698"/>
                </a:lnTo>
                <a:lnTo>
                  <a:pt x="271954" y="280542"/>
                </a:lnTo>
                <a:lnTo>
                  <a:pt x="253120" y="323738"/>
                </a:lnTo>
                <a:lnTo>
                  <a:pt x="238471" y="367606"/>
                </a:lnTo>
                <a:lnTo>
                  <a:pt x="227926" y="411906"/>
                </a:lnTo>
                <a:lnTo>
                  <a:pt x="221402" y="456397"/>
                </a:lnTo>
                <a:lnTo>
                  <a:pt x="218816" y="500837"/>
                </a:lnTo>
                <a:lnTo>
                  <a:pt x="220086" y="544985"/>
                </a:lnTo>
                <a:lnTo>
                  <a:pt x="225129" y="588598"/>
                </a:lnTo>
                <a:lnTo>
                  <a:pt x="233863" y="631437"/>
                </a:lnTo>
                <a:lnTo>
                  <a:pt x="246205" y="673258"/>
                </a:lnTo>
                <a:lnTo>
                  <a:pt x="262072" y="713822"/>
                </a:lnTo>
                <a:lnTo>
                  <a:pt x="281382" y="752885"/>
                </a:lnTo>
                <a:lnTo>
                  <a:pt x="304052" y="790208"/>
                </a:lnTo>
                <a:lnTo>
                  <a:pt x="330000" y="825547"/>
                </a:lnTo>
                <a:lnTo>
                  <a:pt x="359143" y="858663"/>
                </a:lnTo>
                <a:lnTo>
                  <a:pt x="391399" y="889313"/>
                </a:lnTo>
                <a:lnTo>
                  <a:pt x="426684" y="917257"/>
                </a:lnTo>
                <a:lnTo>
                  <a:pt x="464917" y="942252"/>
                </a:lnTo>
                <a:lnTo>
                  <a:pt x="506015" y="964056"/>
                </a:lnTo>
                <a:lnTo>
                  <a:pt x="549528" y="982257"/>
                </a:lnTo>
                <a:lnTo>
                  <a:pt x="594068" y="996206"/>
                </a:lnTo>
                <a:lnTo>
                  <a:pt x="639351" y="1005946"/>
                </a:lnTo>
                <a:lnTo>
                  <a:pt x="685097" y="1011519"/>
                </a:lnTo>
                <a:lnTo>
                  <a:pt x="731025" y="1012966"/>
                </a:lnTo>
                <a:lnTo>
                  <a:pt x="776851" y="1010328"/>
                </a:lnTo>
                <a:lnTo>
                  <a:pt x="822296" y="1003648"/>
                </a:lnTo>
                <a:lnTo>
                  <a:pt x="867077" y="992966"/>
                </a:lnTo>
                <a:lnTo>
                  <a:pt x="910912" y="978325"/>
                </a:lnTo>
                <a:lnTo>
                  <a:pt x="953520" y="959766"/>
                </a:lnTo>
                <a:lnTo>
                  <a:pt x="994619" y="937331"/>
                </a:lnTo>
                <a:lnTo>
                  <a:pt x="1033928" y="911061"/>
                </a:lnTo>
                <a:lnTo>
                  <a:pt x="1071165" y="880998"/>
                </a:lnTo>
                <a:lnTo>
                  <a:pt x="1216199" y="1045082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80864" y="3876611"/>
            <a:ext cx="481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Georgia"/>
                <a:cs typeface="Georgia"/>
              </a:rPr>
              <a:t>P</a:t>
            </a:r>
            <a:r>
              <a:rPr sz="1800" spc="-10" dirty="0">
                <a:latin typeface="Georgia"/>
                <a:cs typeface="Georgia"/>
              </a:rPr>
              <a:t>l</a:t>
            </a:r>
            <a:r>
              <a:rPr sz="1800" spc="25" dirty="0">
                <a:latin typeface="Georgia"/>
                <a:cs typeface="Georgia"/>
              </a:rPr>
              <a:t>a</a:t>
            </a:r>
            <a:r>
              <a:rPr sz="1800" dirty="0">
                <a:latin typeface="Georgia"/>
                <a:cs typeface="Georgia"/>
              </a:rPr>
              <a:t>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48532" y="6372326"/>
            <a:ext cx="3606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Georgia"/>
                <a:cs typeface="Georgia"/>
              </a:rPr>
              <a:t>A</a:t>
            </a:r>
            <a:r>
              <a:rPr sz="1800" spc="-30" dirty="0">
                <a:latin typeface="Georgia"/>
                <a:cs typeface="Georgia"/>
              </a:rPr>
              <a:t>c</a:t>
            </a:r>
            <a:r>
              <a:rPr sz="1800" dirty="0">
                <a:latin typeface="Georgia"/>
                <a:cs typeface="Georgia"/>
              </a:rPr>
              <a:t>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6738" y="3934015"/>
            <a:ext cx="850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latin typeface="Georgia"/>
                <a:cs typeface="Georgia"/>
              </a:rPr>
              <a:t>O</a:t>
            </a:r>
            <a:r>
              <a:rPr sz="1800" spc="-5" dirty="0">
                <a:latin typeface="Georgia"/>
                <a:cs typeface="Georgia"/>
              </a:rPr>
              <a:t>b</a:t>
            </a:r>
            <a:r>
              <a:rPr sz="1800" spc="-60" dirty="0">
                <a:latin typeface="Georgia"/>
                <a:cs typeface="Georgia"/>
              </a:rPr>
              <a:t>s</a:t>
            </a:r>
            <a:r>
              <a:rPr sz="1800" spc="60" dirty="0">
                <a:latin typeface="Georgia"/>
                <a:cs typeface="Georgia"/>
              </a:rPr>
              <a:t>e</a:t>
            </a:r>
            <a:r>
              <a:rPr sz="1800" spc="-20" dirty="0">
                <a:latin typeface="Georgia"/>
                <a:cs typeface="Georgia"/>
              </a:rPr>
              <a:t>r</a:t>
            </a:r>
            <a:r>
              <a:rPr sz="1800" spc="-30" dirty="0">
                <a:latin typeface="Georgia"/>
                <a:cs typeface="Georgia"/>
              </a:rPr>
              <a:t>v</a:t>
            </a:r>
            <a:r>
              <a:rPr sz="1800" dirty="0"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9347" y="2229230"/>
            <a:ext cx="1583055" cy="741045"/>
          </a:xfrm>
          <a:custGeom>
            <a:avLst/>
            <a:gdLst/>
            <a:ahLst/>
            <a:cxnLst/>
            <a:rect l="l" t="t" r="r" b="b"/>
            <a:pathLst>
              <a:path w="1583054" h="741044">
                <a:moveTo>
                  <a:pt x="0" y="740537"/>
                </a:moveTo>
                <a:lnTo>
                  <a:pt x="1440" y="691968"/>
                </a:lnTo>
                <a:lnTo>
                  <a:pt x="5940" y="644230"/>
                </a:lnTo>
                <a:lnTo>
                  <a:pt x="13404" y="597421"/>
                </a:lnTo>
                <a:lnTo>
                  <a:pt x="23734" y="551636"/>
                </a:lnTo>
                <a:lnTo>
                  <a:pt x="36836" y="506975"/>
                </a:lnTo>
                <a:lnTo>
                  <a:pt x="52611" y="463535"/>
                </a:lnTo>
                <a:lnTo>
                  <a:pt x="70963" y="421414"/>
                </a:lnTo>
                <a:lnTo>
                  <a:pt x="91797" y="380709"/>
                </a:lnTo>
                <a:lnTo>
                  <a:pt x="115015" y="341517"/>
                </a:lnTo>
                <a:lnTo>
                  <a:pt x="140520" y="303937"/>
                </a:lnTo>
                <a:lnTo>
                  <a:pt x="168218" y="268066"/>
                </a:lnTo>
                <a:lnTo>
                  <a:pt x="198010" y="234002"/>
                </a:lnTo>
                <a:lnTo>
                  <a:pt x="229800" y="201842"/>
                </a:lnTo>
                <a:lnTo>
                  <a:pt x="263492" y="171684"/>
                </a:lnTo>
                <a:lnTo>
                  <a:pt x="298990" y="143625"/>
                </a:lnTo>
                <a:lnTo>
                  <a:pt x="336196" y="117764"/>
                </a:lnTo>
                <a:lnTo>
                  <a:pt x="375015" y="94198"/>
                </a:lnTo>
                <a:lnTo>
                  <a:pt x="415350" y="73024"/>
                </a:lnTo>
                <a:lnTo>
                  <a:pt x="457104" y="54341"/>
                </a:lnTo>
                <a:lnTo>
                  <a:pt x="500180" y="38245"/>
                </a:lnTo>
                <a:lnTo>
                  <a:pt x="544483" y="24834"/>
                </a:lnTo>
                <a:lnTo>
                  <a:pt x="589916" y="14207"/>
                </a:lnTo>
                <a:lnTo>
                  <a:pt x="636382" y="6460"/>
                </a:lnTo>
                <a:lnTo>
                  <a:pt x="683785" y="1692"/>
                </a:lnTo>
                <a:lnTo>
                  <a:pt x="732027" y="0"/>
                </a:lnTo>
                <a:lnTo>
                  <a:pt x="780938" y="1514"/>
                </a:lnTo>
                <a:lnTo>
                  <a:pt x="829138" y="6227"/>
                </a:lnTo>
                <a:lnTo>
                  <a:pt x="876509" y="14047"/>
                </a:lnTo>
                <a:lnTo>
                  <a:pt x="922932" y="24884"/>
                </a:lnTo>
                <a:lnTo>
                  <a:pt x="968287" y="38649"/>
                </a:lnTo>
                <a:lnTo>
                  <a:pt x="1012456" y="55251"/>
                </a:lnTo>
                <a:lnTo>
                  <a:pt x="1055318" y="74600"/>
                </a:lnTo>
                <a:lnTo>
                  <a:pt x="1096755" y="96605"/>
                </a:lnTo>
                <a:lnTo>
                  <a:pt x="1136648" y="121177"/>
                </a:lnTo>
                <a:lnTo>
                  <a:pt x="1174877" y="148224"/>
                </a:lnTo>
                <a:lnTo>
                  <a:pt x="1211322" y="177658"/>
                </a:lnTo>
                <a:lnTo>
                  <a:pt x="1245865" y="209388"/>
                </a:lnTo>
                <a:lnTo>
                  <a:pt x="1278387" y="243323"/>
                </a:lnTo>
                <a:lnTo>
                  <a:pt x="1308768" y="279374"/>
                </a:lnTo>
                <a:lnTo>
                  <a:pt x="1336889" y="317450"/>
                </a:lnTo>
                <a:lnTo>
                  <a:pt x="1362630" y="357461"/>
                </a:lnTo>
                <a:lnTo>
                  <a:pt x="1385873" y="399317"/>
                </a:lnTo>
                <a:lnTo>
                  <a:pt x="1406498" y="442927"/>
                </a:lnTo>
                <a:lnTo>
                  <a:pt x="1424386" y="488202"/>
                </a:lnTo>
                <a:lnTo>
                  <a:pt x="1439417" y="535051"/>
                </a:lnTo>
                <a:lnTo>
                  <a:pt x="1582674" y="535051"/>
                </a:lnTo>
                <a:lnTo>
                  <a:pt x="1357629" y="738759"/>
                </a:lnTo>
                <a:lnTo>
                  <a:pt x="1065149" y="535051"/>
                </a:lnTo>
                <a:lnTo>
                  <a:pt x="1205991" y="535051"/>
                </a:lnTo>
                <a:lnTo>
                  <a:pt x="1185686" y="492536"/>
                </a:lnTo>
                <a:lnTo>
                  <a:pt x="1162098" y="452727"/>
                </a:lnTo>
                <a:lnTo>
                  <a:pt x="1135465" y="415722"/>
                </a:lnTo>
                <a:lnTo>
                  <a:pt x="1106024" y="381616"/>
                </a:lnTo>
                <a:lnTo>
                  <a:pt x="1074012" y="350505"/>
                </a:lnTo>
                <a:lnTo>
                  <a:pt x="1039669" y="322485"/>
                </a:lnTo>
                <a:lnTo>
                  <a:pt x="1003230" y="297653"/>
                </a:lnTo>
                <a:lnTo>
                  <a:pt x="964935" y="276105"/>
                </a:lnTo>
                <a:lnTo>
                  <a:pt x="925020" y="257937"/>
                </a:lnTo>
                <a:lnTo>
                  <a:pt x="883723" y="243244"/>
                </a:lnTo>
                <a:lnTo>
                  <a:pt x="841283" y="232124"/>
                </a:lnTo>
                <a:lnTo>
                  <a:pt x="797936" y="224672"/>
                </a:lnTo>
                <a:lnTo>
                  <a:pt x="753920" y="220985"/>
                </a:lnTo>
                <a:lnTo>
                  <a:pt x="709473" y="221158"/>
                </a:lnTo>
                <a:lnTo>
                  <a:pt x="664833" y="225288"/>
                </a:lnTo>
                <a:lnTo>
                  <a:pt x="620238" y="233471"/>
                </a:lnTo>
                <a:lnTo>
                  <a:pt x="575924" y="245804"/>
                </a:lnTo>
                <a:lnTo>
                  <a:pt x="532129" y="262382"/>
                </a:lnTo>
                <a:lnTo>
                  <a:pt x="489641" y="283101"/>
                </a:lnTo>
                <a:lnTo>
                  <a:pt x="449674" y="307355"/>
                </a:lnTo>
                <a:lnTo>
                  <a:pt x="412383" y="334907"/>
                </a:lnTo>
                <a:lnTo>
                  <a:pt x="377922" y="365521"/>
                </a:lnTo>
                <a:lnTo>
                  <a:pt x="346446" y="398964"/>
                </a:lnTo>
                <a:lnTo>
                  <a:pt x="318108" y="434998"/>
                </a:lnTo>
                <a:lnTo>
                  <a:pt x="293064" y="473389"/>
                </a:lnTo>
                <a:lnTo>
                  <a:pt x="271467" y="513900"/>
                </a:lnTo>
                <a:lnTo>
                  <a:pt x="253472" y="556297"/>
                </a:lnTo>
                <a:lnTo>
                  <a:pt x="239234" y="600344"/>
                </a:lnTo>
                <a:lnTo>
                  <a:pt x="228905" y="645805"/>
                </a:lnTo>
                <a:lnTo>
                  <a:pt x="222642" y="692445"/>
                </a:lnTo>
                <a:lnTo>
                  <a:pt x="220598" y="740029"/>
                </a:lnTo>
                <a:lnTo>
                  <a:pt x="0" y="740537"/>
                </a:lnTo>
                <a:close/>
              </a:path>
            </a:pathLst>
          </a:custGeom>
          <a:ln w="2857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67728" y="2003044"/>
            <a:ext cx="4983480" cy="3960495"/>
          </a:xfrm>
          <a:custGeom>
            <a:avLst/>
            <a:gdLst/>
            <a:ahLst/>
            <a:cxnLst/>
            <a:rect l="l" t="t" r="r" b="b"/>
            <a:pathLst>
              <a:path w="4983480" h="3960495">
                <a:moveTo>
                  <a:pt x="0" y="660018"/>
                </a:moveTo>
                <a:lnTo>
                  <a:pt x="1656" y="612886"/>
                </a:lnTo>
                <a:lnTo>
                  <a:pt x="6552" y="566647"/>
                </a:lnTo>
                <a:lnTo>
                  <a:pt x="14575" y="521415"/>
                </a:lnTo>
                <a:lnTo>
                  <a:pt x="25613" y="477299"/>
                </a:lnTo>
                <a:lnTo>
                  <a:pt x="39556" y="434412"/>
                </a:lnTo>
                <a:lnTo>
                  <a:pt x="56291" y="392867"/>
                </a:lnTo>
                <a:lnTo>
                  <a:pt x="75707" y="352774"/>
                </a:lnTo>
                <a:lnTo>
                  <a:pt x="97692" y="314245"/>
                </a:lnTo>
                <a:lnTo>
                  <a:pt x="122135" y="277392"/>
                </a:lnTo>
                <a:lnTo>
                  <a:pt x="148924" y="242327"/>
                </a:lnTo>
                <a:lnTo>
                  <a:pt x="177947" y="209161"/>
                </a:lnTo>
                <a:lnTo>
                  <a:pt x="209093" y="178006"/>
                </a:lnTo>
                <a:lnTo>
                  <a:pt x="242251" y="148975"/>
                </a:lnTo>
                <a:lnTo>
                  <a:pt x="277308" y="122178"/>
                </a:lnTo>
                <a:lnTo>
                  <a:pt x="314153" y="97727"/>
                </a:lnTo>
                <a:lnTo>
                  <a:pt x="352675" y="75735"/>
                </a:lnTo>
                <a:lnTo>
                  <a:pt x="392761" y="56312"/>
                </a:lnTo>
                <a:lnTo>
                  <a:pt x="434301" y="39571"/>
                </a:lnTo>
                <a:lnTo>
                  <a:pt x="477182" y="25623"/>
                </a:lnTo>
                <a:lnTo>
                  <a:pt x="521293" y="14580"/>
                </a:lnTo>
                <a:lnTo>
                  <a:pt x="566523" y="6554"/>
                </a:lnTo>
                <a:lnTo>
                  <a:pt x="612760" y="1657"/>
                </a:lnTo>
                <a:lnTo>
                  <a:pt x="659892" y="0"/>
                </a:lnTo>
                <a:lnTo>
                  <a:pt x="4323588" y="0"/>
                </a:lnTo>
                <a:lnTo>
                  <a:pt x="4370719" y="1657"/>
                </a:lnTo>
                <a:lnTo>
                  <a:pt x="4416956" y="6554"/>
                </a:lnTo>
                <a:lnTo>
                  <a:pt x="4462186" y="14580"/>
                </a:lnTo>
                <a:lnTo>
                  <a:pt x="4506297" y="25623"/>
                </a:lnTo>
                <a:lnTo>
                  <a:pt x="4549178" y="39571"/>
                </a:lnTo>
                <a:lnTo>
                  <a:pt x="4590718" y="56312"/>
                </a:lnTo>
                <a:lnTo>
                  <a:pt x="4630804" y="75735"/>
                </a:lnTo>
                <a:lnTo>
                  <a:pt x="4669326" y="97727"/>
                </a:lnTo>
                <a:lnTo>
                  <a:pt x="4706171" y="122178"/>
                </a:lnTo>
                <a:lnTo>
                  <a:pt x="4741228" y="148975"/>
                </a:lnTo>
                <a:lnTo>
                  <a:pt x="4774386" y="178006"/>
                </a:lnTo>
                <a:lnTo>
                  <a:pt x="4805532" y="209161"/>
                </a:lnTo>
                <a:lnTo>
                  <a:pt x="4834555" y="242327"/>
                </a:lnTo>
                <a:lnTo>
                  <a:pt x="4861344" y="277392"/>
                </a:lnTo>
                <a:lnTo>
                  <a:pt x="4885787" y="314245"/>
                </a:lnTo>
                <a:lnTo>
                  <a:pt x="4907772" y="352774"/>
                </a:lnTo>
                <a:lnTo>
                  <a:pt x="4927188" y="392867"/>
                </a:lnTo>
                <a:lnTo>
                  <a:pt x="4943923" y="434412"/>
                </a:lnTo>
                <a:lnTo>
                  <a:pt x="4957866" y="477299"/>
                </a:lnTo>
                <a:lnTo>
                  <a:pt x="4968904" y="521415"/>
                </a:lnTo>
                <a:lnTo>
                  <a:pt x="4976927" y="566647"/>
                </a:lnTo>
                <a:lnTo>
                  <a:pt x="4981823" y="612886"/>
                </a:lnTo>
                <a:lnTo>
                  <a:pt x="4983480" y="660018"/>
                </a:lnTo>
                <a:lnTo>
                  <a:pt x="4983480" y="3300221"/>
                </a:lnTo>
                <a:lnTo>
                  <a:pt x="4981823" y="3347367"/>
                </a:lnTo>
                <a:lnTo>
                  <a:pt x="4976927" y="3393617"/>
                </a:lnTo>
                <a:lnTo>
                  <a:pt x="4968904" y="3438860"/>
                </a:lnTo>
                <a:lnTo>
                  <a:pt x="4957866" y="3482984"/>
                </a:lnTo>
                <a:lnTo>
                  <a:pt x="4943923" y="3525879"/>
                </a:lnTo>
                <a:lnTo>
                  <a:pt x="4927188" y="3567432"/>
                </a:lnTo>
                <a:lnTo>
                  <a:pt x="4907772" y="3607531"/>
                </a:lnTo>
                <a:lnTo>
                  <a:pt x="4885787" y="3646065"/>
                </a:lnTo>
                <a:lnTo>
                  <a:pt x="4861344" y="3682923"/>
                </a:lnTo>
                <a:lnTo>
                  <a:pt x="4834555" y="3717992"/>
                </a:lnTo>
                <a:lnTo>
                  <a:pt x="4805532" y="3751160"/>
                </a:lnTo>
                <a:lnTo>
                  <a:pt x="4774386" y="3782317"/>
                </a:lnTo>
                <a:lnTo>
                  <a:pt x="4741228" y="3811351"/>
                </a:lnTo>
                <a:lnTo>
                  <a:pt x="4706171" y="3838149"/>
                </a:lnTo>
                <a:lnTo>
                  <a:pt x="4669326" y="3862601"/>
                </a:lnTo>
                <a:lnTo>
                  <a:pt x="4630804" y="3884594"/>
                </a:lnTo>
                <a:lnTo>
                  <a:pt x="4590718" y="3904017"/>
                </a:lnTo>
                <a:lnTo>
                  <a:pt x="4549178" y="3920758"/>
                </a:lnTo>
                <a:lnTo>
                  <a:pt x="4506297" y="3934706"/>
                </a:lnTo>
                <a:lnTo>
                  <a:pt x="4462186" y="3945749"/>
                </a:lnTo>
                <a:lnTo>
                  <a:pt x="4416956" y="3953775"/>
                </a:lnTo>
                <a:lnTo>
                  <a:pt x="4370719" y="3958672"/>
                </a:lnTo>
                <a:lnTo>
                  <a:pt x="4323588" y="3960329"/>
                </a:lnTo>
                <a:lnTo>
                  <a:pt x="659892" y="3960329"/>
                </a:lnTo>
                <a:lnTo>
                  <a:pt x="612760" y="3958672"/>
                </a:lnTo>
                <a:lnTo>
                  <a:pt x="566523" y="3953775"/>
                </a:lnTo>
                <a:lnTo>
                  <a:pt x="521293" y="3945749"/>
                </a:lnTo>
                <a:lnTo>
                  <a:pt x="477182" y="3934706"/>
                </a:lnTo>
                <a:lnTo>
                  <a:pt x="434301" y="3920758"/>
                </a:lnTo>
                <a:lnTo>
                  <a:pt x="392761" y="3904017"/>
                </a:lnTo>
                <a:lnTo>
                  <a:pt x="352675" y="3884594"/>
                </a:lnTo>
                <a:lnTo>
                  <a:pt x="314153" y="3862601"/>
                </a:lnTo>
                <a:lnTo>
                  <a:pt x="277308" y="3838149"/>
                </a:lnTo>
                <a:lnTo>
                  <a:pt x="242251" y="3811351"/>
                </a:lnTo>
                <a:lnTo>
                  <a:pt x="209093" y="3782317"/>
                </a:lnTo>
                <a:lnTo>
                  <a:pt x="177947" y="3751160"/>
                </a:lnTo>
                <a:lnTo>
                  <a:pt x="148924" y="3717992"/>
                </a:lnTo>
                <a:lnTo>
                  <a:pt x="122135" y="3682923"/>
                </a:lnTo>
                <a:lnTo>
                  <a:pt x="97692" y="3646065"/>
                </a:lnTo>
                <a:lnTo>
                  <a:pt x="75707" y="3607531"/>
                </a:lnTo>
                <a:lnTo>
                  <a:pt x="56291" y="3567432"/>
                </a:lnTo>
                <a:lnTo>
                  <a:pt x="39556" y="3525879"/>
                </a:lnTo>
                <a:lnTo>
                  <a:pt x="25613" y="3482984"/>
                </a:lnTo>
                <a:lnTo>
                  <a:pt x="14575" y="3438860"/>
                </a:lnTo>
                <a:lnTo>
                  <a:pt x="6552" y="3393617"/>
                </a:lnTo>
                <a:lnTo>
                  <a:pt x="1656" y="3347367"/>
                </a:lnTo>
                <a:lnTo>
                  <a:pt x="0" y="3300221"/>
                </a:lnTo>
                <a:lnTo>
                  <a:pt x="0" y="660018"/>
                </a:lnTo>
                <a:close/>
              </a:path>
            </a:pathLst>
          </a:custGeom>
          <a:ln w="380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71206" y="3613721"/>
            <a:ext cx="4402455" cy="1000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while</a:t>
            </a:r>
            <a:r>
              <a:rPr sz="1550" spc="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response.has_tool_call():</a:t>
            </a:r>
            <a:endParaRPr sz="1550">
              <a:latin typeface="Georgia"/>
              <a:cs typeface="Georgia"/>
            </a:endParaRPr>
          </a:p>
          <a:p>
            <a:pPr marL="208915" marR="5080">
              <a:lnSpc>
                <a:spcPct val="104600"/>
              </a:lnSpc>
              <a:spcBef>
                <a:spcPts val="5"/>
              </a:spcBef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tool_result =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invoke_tool(response.tool_spec) 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memory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=</a:t>
            </a: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append_context()</a:t>
            </a:r>
            <a:endParaRPr sz="1550">
              <a:latin typeface="Georgia"/>
              <a:cs typeface="Georgia"/>
            </a:endParaRPr>
          </a:p>
          <a:p>
            <a:pPr marL="208915">
              <a:lnSpc>
                <a:spcPct val="100000"/>
              </a:lnSpc>
              <a:spcBef>
                <a:spcPts val="15"/>
              </a:spcBef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response = invoke_llm(tool_output,</a:t>
            </a:r>
            <a:r>
              <a:rPr sz="1550" spc="-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memory)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71206" y="4841176"/>
            <a:ext cx="2231390" cy="5054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20"/>
              </a:spcBef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final_answer = </a:t>
            </a: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response  return</a:t>
            </a:r>
            <a:r>
              <a:rPr sz="1550" spc="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final_answer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5213" y="1052385"/>
            <a:ext cx="10562590" cy="23437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95580" marR="5080" indent="-182880">
              <a:lnSpc>
                <a:spcPts val="2160"/>
              </a:lnSpc>
              <a:spcBef>
                <a:spcPts val="3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5" dirty="0">
                <a:latin typeface="Georgia"/>
                <a:cs typeface="Georgia"/>
              </a:rPr>
              <a:t>A </a:t>
            </a:r>
            <a:r>
              <a:rPr sz="2000" dirty="0">
                <a:latin typeface="Georgia"/>
                <a:cs typeface="Georgia"/>
              </a:rPr>
              <a:t>GenAI Agent </a:t>
            </a:r>
            <a:r>
              <a:rPr sz="2000" spc="-5" dirty="0">
                <a:latin typeface="Georgia"/>
                <a:cs typeface="Georgia"/>
              </a:rPr>
              <a:t>is </a:t>
            </a:r>
            <a:r>
              <a:rPr sz="2000" spc="0" dirty="0">
                <a:latin typeface="Georgia"/>
                <a:cs typeface="Georgia"/>
              </a:rPr>
              <a:t>a </a:t>
            </a:r>
            <a:r>
              <a:rPr sz="2000" spc="-10" dirty="0">
                <a:latin typeface="Georgia"/>
                <a:cs typeface="Georgia"/>
              </a:rPr>
              <a:t>software </a:t>
            </a:r>
            <a:r>
              <a:rPr sz="2000" spc="-5" dirty="0">
                <a:latin typeface="Georgia"/>
                <a:cs typeface="Georgia"/>
              </a:rPr>
              <a:t>entity </a:t>
            </a:r>
            <a:r>
              <a:rPr sz="2000" dirty="0">
                <a:latin typeface="Georgia"/>
                <a:cs typeface="Georgia"/>
              </a:rPr>
              <a:t>designed </a:t>
            </a:r>
            <a:r>
              <a:rPr sz="2000" spc="10" dirty="0">
                <a:latin typeface="Georgia"/>
                <a:cs typeface="Georgia"/>
              </a:rPr>
              <a:t>to </a:t>
            </a:r>
            <a:r>
              <a:rPr sz="2000" spc="-10" dirty="0">
                <a:latin typeface="Georgia"/>
                <a:cs typeface="Georgia"/>
              </a:rPr>
              <a:t>perceive </a:t>
            </a:r>
            <a:r>
              <a:rPr sz="2000" dirty="0">
                <a:latin typeface="Georgia"/>
                <a:cs typeface="Georgia"/>
              </a:rPr>
              <a:t>its </a:t>
            </a:r>
            <a:r>
              <a:rPr sz="2000" spc="-5" dirty="0">
                <a:latin typeface="Georgia"/>
                <a:cs typeface="Georgia"/>
              </a:rPr>
              <a:t>environment, </a:t>
            </a:r>
            <a:r>
              <a:rPr sz="2000" spc="5" dirty="0">
                <a:latin typeface="Georgia"/>
                <a:cs typeface="Georgia"/>
              </a:rPr>
              <a:t>make </a:t>
            </a:r>
            <a:r>
              <a:rPr sz="2000" dirty="0">
                <a:latin typeface="Georgia"/>
                <a:cs typeface="Georgia"/>
              </a:rPr>
              <a:t>decisions </a:t>
            </a:r>
            <a:r>
              <a:rPr sz="2000" spc="10" dirty="0">
                <a:latin typeface="Georgia"/>
                <a:cs typeface="Georgia"/>
              </a:rPr>
              <a:t>and  </a:t>
            </a:r>
            <a:r>
              <a:rPr sz="2000" spc="0" dirty="0">
                <a:latin typeface="Georgia"/>
                <a:cs typeface="Georgia"/>
              </a:rPr>
              <a:t>take </a:t>
            </a:r>
            <a:r>
              <a:rPr sz="2000" dirty="0">
                <a:latin typeface="Georgia"/>
                <a:cs typeface="Georgia"/>
              </a:rPr>
              <a:t>actions </a:t>
            </a:r>
            <a:r>
              <a:rPr sz="2000" spc="10" dirty="0">
                <a:latin typeface="Georgia"/>
                <a:cs typeface="Georgia"/>
              </a:rPr>
              <a:t>to </a:t>
            </a:r>
            <a:r>
              <a:rPr sz="2000" spc="-5" dirty="0">
                <a:latin typeface="Georgia"/>
                <a:cs typeface="Georgia"/>
              </a:rPr>
              <a:t>achieve specific</a:t>
            </a:r>
            <a:r>
              <a:rPr sz="2000" spc="-14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goals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850">
              <a:latin typeface="Times New Roman"/>
              <a:cs typeface="Times New Roman"/>
            </a:endParaRPr>
          </a:p>
          <a:p>
            <a:pPr marR="694690" algn="r">
              <a:lnSpc>
                <a:spcPct val="100000"/>
              </a:lnSpc>
            </a:pP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r>
              <a:rPr sz="1800" b="1" spc="-7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pseudocode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6521450">
              <a:lnSpc>
                <a:spcPct val="100000"/>
              </a:lnSpc>
            </a:pP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while</a:t>
            </a:r>
            <a:r>
              <a:rPr sz="15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True:</a:t>
            </a:r>
            <a:endParaRPr sz="1550">
              <a:latin typeface="Georgia"/>
              <a:cs typeface="Georgia"/>
            </a:endParaRPr>
          </a:p>
          <a:p>
            <a:pPr marL="6718300" marR="597535">
              <a:lnSpc>
                <a:spcPts val="1950"/>
              </a:lnSpc>
              <a:spcBef>
                <a:spcPts val="5"/>
              </a:spcBef>
            </a:pP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user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query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=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get_user_input() 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response =</a:t>
            </a: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invoke_llm(user_query)</a:t>
            </a:r>
            <a:endParaRPr sz="1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485394"/>
            <a:ext cx="3274771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33115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/>
              <a:t>What </a:t>
            </a:r>
            <a:r>
              <a:rPr sz="2800" spc="-25" dirty="0"/>
              <a:t>is </a:t>
            </a:r>
            <a:r>
              <a:rPr sz="2800" spc="-5" dirty="0"/>
              <a:t>an</a:t>
            </a:r>
            <a:r>
              <a:rPr sz="2800" spc="15" dirty="0"/>
              <a:t> </a:t>
            </a:r>
            <a:r>
              <a:rPr sz="2800" spc="-10" dirty="0"/>
              <a:t>Agent?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1517883" y="6345847"/>
            <a:ext cx="24511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0" dirty="0">
                <a:solidFill>
                  <a:srgbClr val="FFFFFF"/>
                </a:solidFill>
                <a:latin typeface="Georgia"/>
                <a:cs typeface="Georgia"/>
              </a:rPr>
              <a:t>10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01184" y="3274314"/>
            <a:ext cx="1517903" cy="13536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0851" y="4820043"/>
            <a:ext cx="1639612" cy="1353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7695" y="2012188"/>
            <a:ext cx="1106424" cy="16554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719" y="3274314"/>
            <a:ext cx="1362456" cy="13536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6471" y="1975611"/>
            <a:ext cx="7297420" cy="4527550"/>
          </a:xfrm>
          <a:custGeom>
            <a:avLst/>
            <a:gdLst/>
            <a:ahLst/>
            <a:cxnLst/>
            <a:rect l="l" t="t" r="r" b="b"/>
            <a:pathLst>
              <a:path w="7297420" h="4527550">
                <a:moveTo>
                  <a:pt x="0" y="754634"/>
                </a:moveTo>
                <a:lnTo>
                  <a:pt x="1483" y="706905"/>
                </a:lnTo>
                <a:lnTo>
                  <a:pt x="5876" y="659966"/>
                </a:lnTo>
                <a:lnTo>
                  <a:pt x="13090" y="613904"/>
                </a:lnTo>
                <a:lnTo>
                  <a:pt x="23036" y="568809"/>
                </a:lnTo>
                <a:lnTo>
                  <a:pt x="35626" y="524769"/>
                </a:lnTo>
                <a:lnTo>
                  <a:pt x="50771" y="481871"/>
                </a:lnTo>
                <a:lnTo>
                  <a:pt x="68384" y="440205"/>
                </a:lnTo>
                <a:lnTo>
                  <a:pt x="88376" y="399858"/>
                </a:lnTo>
                <a:lnTo>
                  <a:pt x="110659" y="360919"/>
                </a:lnTo>
                <a:lnTo>
                  <a:pt x="135144" y="323477"/>
                </a:lnTo>
                <a:lnTo>
                  <a:pt x="161744" y="287619"/>
                </a:lnTo>
                <a:lnTo>
                  <a:pt x="190369" y="253435"/>
                </a:lnTo>
                <a:lnTo>
                  <a:pt x="220932" y="221011"/>
                </a:lnTo>
                <a:lnTo>
                  <a:pt x="253344" y="190438"/>
                </a:lnTo>
                <a:lnTo>
                  <a:pt x="287517" y="161802"/>
                </a:lnTo>
                <a:lnTo>
                  <a:pt x="323362" y="135194"/>
                </a:lnTo>
                <a:lnTo>
                  <a:pt x="360792" y="110699"/>
                </a:lnTo>
                <a:lnTo>
                  <a:pt x="399718" y="88409"/>
                </a:lnTo>
                <a:lnTo>
                  <a:pt x="440051" y="68409"/>
                </a:lnTo>
                <a:lnTo>
                  <a:pt x="481704" y="50790"/>
                </a:lnTo>
                <a:lnTo>
                  <a:pt x="524587" y="35639"/>
                </a:lnTo>
                <a:lnTo>
                  <a:pt x="568613" y="23044"/>
                </a:lnTo>
                <a:lnTo>
                  <a:pt x="613694" y="13095"/>
                </a:lnTo>
                <a:lnTo>
                  <a:pt x="659741" y="5878"/>
                </a:lnTo>
                <a:lnTo>
                  <a:pt x="706666" y="1484"/>
                </a:lnTo>
                <a:lnTo>
                  <a:pt x="754379" y="0"/>
                </a:lnTo>
                <a:lnTo>
                  <a:pt x="6542532" y="0"/>
                </a:lnTo>
                <a:lnTo>
                  <a:pt x="6590245" y="1484"/>
                </a:lnTo>
                <a:lnTo>
                  <a:pt x="6637170" y="5878"/>
                </a:lnTo>
                <a:lnTo>
                  <a:pt x="6683217" y="13095"/>
                </a:lnTo>
                <a:lnTo>
                  <a:pt x="6728298" y="23044"/>
                </a:lnTo>
                <a:lnTo>
                  <a:pt x="6772324" y="35639"/>
                </a:lnTo>
                <a:lnTo>
                  <a:pt x="6815207" y="50790"/>
                </a:lnTo>
                <a:lnTo>
                  <a:pt x="6856860" y="68409"/>
                </a:lnTo>
                <a:lnTo>
                  <a:pt x="6897193" y="88409"/>
                </a:lnTo>
                <a:lnTo>
                  <a:pt x="6936119" y="110699"/>
                </a:lnTo>
                <a:lnTo>
                  <a:pt x="6973549" y="135194"/>
                </a:lnTo>
                <a:lnTo>
                  <a:pt x="7009394" y="161802"/>
                </a:lnTo>
                <a:lnTo>
                  <a:pt x="7043567" y="190438"/>
                </a:lnTo>
                <a:lnTo>
                  <a:pt x="7075979" y="221011"/>
                </a:lnTo>
                <a:lnTo>
                  <a:pt x="7106542" y="253435"/>
                </a:lnTo>
                <a:lnTo>
                  <a:pt x="7135167" y="287619"/>
                </a:lnTo>
                <a:lnTo>
                  <a:pt x="7161767" y="323477"/>
                </a:lnTo>
                <a:lnTo>
                  <a:pt x="7186252" y="360919"/>
                </a:lnTo>
                <a:lnTo>
                  <a:pt x="7208535" y="399858"/>
                </a:lnTo>
                <a:lnTo>
                  <a:pt x="7228527" y="440205"/>
                </a:lnTo>
                <a:lnTo>
                  <a:pt x="7246140" y="481871"/>
                </a:lnTo>
                <a:lnTo>
                  <a:pt x="7261285" y="524769"/>
                </a:lnTo>
                <a:lnTo>
                  <a:pt x="7273875" y="568809"/>
                </a:lnTo>
                <a:lnTo>
                  <a:pt x="7283821" y="613904"/>
                </a:lnTo>
                <a:lnTo>
                  <a:pt x="7291035" y="659966"/>
                </a:lnTo>
                <a:lnTo>
                  <a:pt x="7295428" y="706905"/>
                </a:lnTo>
                <a:lnTo>
                  <a:pt x="7296911" y="754634"/>
                </a:lnTo>
                <a:lnTo>
                  <a:pt x="7296911" y="3772814"/>
                </a:lnTo>
                <a:lnTo>
                  <a:pt x="7295428" y="3820536"/>
                </a:lnTo>
                <a:lnTo>
                  <a:pt x="7291035" y="3867468"/>
                </a:lnTo>
                <a:lnTo>
                  <a:pt x="7283821" y="3913524"/>
                </a:lnTo>
                <a:lnTo>
                  <a:pt x="7273875" y="3958614"/>
                </a:lnTo>
                <a:lnTo>
                  <a:pt x="7261285" y="4002650"/>
                </a:lnTo>
                <a:lnTo>
                  <a:pt x="7246140" y="4045543"/>
                </a:lnTo>
                <a:lnTo>
                  <a:pt x="7228527" y="4087206"/>
                </a:lnTo>
                <a:lnTo>
                  <a:pt x="7208535" y="4127550"/>
                </a:lnTo>
                <a:lnTo>
                  <a:pt x="7186252" y="4166486"/>
                </a:lnTo>
                <a:lnTo>
                  <a:pt x="7161767" y="4203926"/>
                </a:lnTo>
                <a:lnTo>
                  <a:pt x="7135167" y="4239782"/>
                </a:lnTo>
                <a:lnTo>
                  <a:pt x="7106542" y="4273965"/>
                </a:lnTo>
                <a:lnTo>
                  <a:pt x="7075979" y="4306387"/>
                </a:lnTo>
                <a:lnTo>
                  <a:pt x="7043567" y="4336959"/>
                </a:lnTo>
                <a:lnTo>
                  <a:pt x="7009394" y="4365594"/>
                </a:lnTo>
                <a:lnTo>
                  <a:pt x="6973549" y="4392203"/>
                </a:lnTo>
                <a:lnTo>
                  <a:pt x="6936119" y="4416696"/>
                </a:lnTo>
                <a:lnTo>
                  <a:pt x="6897193" y="4438987"/>
                </a:lnTo>
                <a:lnTo>
                  <a:pt x="6856860" y="4458986"/>
                </a:lnTo>
                <a:lnTo>
                  <a:pt x="6815207" y="4476606"/>
                </a:lnTo>
                <a:lnTo>
                  <a:pt x="6772324" y="4491757"/>
                </a:lnTo>
                <a:lnTo>
                  <a:pt x="6728298" y="4504352"/>
                </a:lnTo>
                <a:lnTo>
                  <a:pt x="6683217" y="4514302"/>
                </a:lnTo>
                <a:lnTo>
                  <a:pt x="6637170" y="4521518"/>
                </a:lnTo>
                <a:lnTo>
                  <a:pt x="6590245" y="4525913"/>
                </a:lnTo>
                <a:lnTo>
                  <a:pt x="6542532" y="4527397"/>
                </a:lnTo>
                <a:lnTo>
                  <a:pt x="754379" y="4527397"/>
                </a:lnTo>
                <a:lnTo>
                  <a:pt x="706666" y="4525913"/>
                </a:lnTo>
                <a:lnTo>
                  <a:pt x="659741" y="4521518"/>
                </a:lnTo>
                <a:lnTo>
                  <a:pt x="613694" y="4514302"/>
                </a:lnTo>
                <a:lnTo>
                  <a:pt x="568613" y="4504352"/>
                </a:lnTo>
                <a:lnTo>
                  <a:pt x="524587" y="4491757"/>
                </a:lnTo>
                <a:lnTo>
                  <a:pt x="481704" y="4476606"/>
                </a:lnTo>
                <a:lnTo>
                  <a:pt x="440051" y="4458986"/>
                </a:lnTo>
                <a:lnTo>
                  <a:pt x="399718" y="4438987"/>
                </a:lnTo>
                <a:lnTo>
                  <a:pt x="360792" y="4416696"/>
                </a:lnTo>
                <a:lnTo>
                  <a:pt x="323362" y="4392203"/>
                </a:lnTo>
                <a:lnTo>
                  <a:pt x="287517" y="4365594"/>
                </a:lnTo>
                <a:lnTo>
                  <a:pt x="253344" y="4336959"/>
                </a:lnTo>
                <a:lnTo>
                  <a:pt x="220932" y="4306387"/>
                </a:lnTo>
                <a:lnTo>
                  <a:pt x="190369" y="4273965"/>
                </a:lnTo>
                <a:lnTo>
                  <a:pt x="161744" y="4239782"/>
                </a:lnTo>
                <a:lnTo>
                  <a:pt x="135144" y="4203926"/>
                </a:lnTo>
                <a:lnTo>
                  <a:pt x="110659" y="4166486"/>
                </a:lnTo>
                <a:lnTo>
                  <a:pt x="88376" y="4127550"/>
                </a:lnTo>
                <a:lnTo>
                  <a:pt x="68384" y="4087206"/>
                </a:lnTo>
                <a:lnTo>
                  <a:pt x="50771" y="4045543"/>
                </a:lnTo>
                <a:lnTo>
                  <a:pt x="35626" y="4002650"/>
                </a:lnTo>
                <a:lnTo>
                  <a:pt x="23036" y="3958614"/>
                </a:lnTo>
                <a:lnTo>
                  <a:pt x="13090" y="3913524"/>
                </a:lnTo>
                <a:lnTo>
                  <a:pt x="5876" y="3867468"/>
                </a:lnTo>
                <a:lnTo>
                  <a:pt x="1483" y="3820536"/>
                </a:lnTo>
                <a:lnTo>
                  <a:pt x="0" y="3772814"/>
                </a:lnTo>
                <a:lnTo>
                  <a:pt x="0" y="754634"/>
                </a:lnTo>
                <a:close/>
              </a:path>
            </a:pathLst>
          </a:custGeom>
          <a:ln w="57150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18432" y="6170218"/>
            <a:ext cx="1362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Agentic</a:t>
            </a:r>
            <a:r>
              <a:rPr sz="1800" spc="-1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Loop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1765" y="2449964"/>
            <a:ext cx="1958339" cy="1023619"/>
          </a:xfrm>
          <a:custGeom>
            <a:avLst/>
            <a:gdLst/>
            <a:ahLst/>
            <a:cxnLst/>
            <a:rect l="l" t="t" r="r" b="b"/>
            <a:pathLst>
              <a:path w="1958340" h="1023620">
                <a:moveTo>
                  <a:pt x="19004" y="1023358"/>
                </a:moveTo>
                <a:lnTo>
                  <a:pt x="9816" y="983992"/>
                </a:lnTo>
                <a:lnTo>
                  <a:pt x="3626" y="944404"/>
                </a:lnTo>
                <a:lnTo>
                  <a:pt x="374" y="904669"/>
                </a:lnTo>
                <a:lnTo>
                  <a:pt x="0" y="864860"/>
                </a:lnTo>
                <a:lnTo>
                  <a:pt x="2443" y="825052"/>
                </a:lnTo>
                <a:lnTo>
                  <a:pt x="7645" y="785321"/>
                </a:lnTo>
                <a:lnTo>
                  <a:pt x="15545" y="745739"/>
                </a:lnTo>
                <a:lnTo>
                  <a:pt x="26083" y="706381"/>
                </a:lnTo>
                <a:lnTo>
                  <a:pt x="39200" y="667323"/>
                </a:lnTo>
                <a:lnTo>
                  <a:pt x="54836" y="628638"/>
                </a:lnTo>
                <a:lnTo>
                  <a:pt x="72931" y="590400"/>
                </a:lnTo>
                <a:lnTo>
                  <a:pt x="93426" y="552684"/>
                </a:lnTo>
                <a:lnTo>
                  <a:pt x="116259" y="515565"/>
                </a:lnTo>
                <a:lnTo>
                  <a:pt x="141372" y="479116"/>
                </a:lnTo>
                <a:lnTo>
                  <a:pt x="168705" y="443413"/>
                </a:lnTo>
                <a:lnTo>
                  <a:pt x="198197" y="408529"/>
                </a:lnTo>
                <a:lnTo>
                  <a:pt x="229790" y="374539"/>
                </a:lnTo>
                <a:lnTo>
                  <a:pt x="263423" y="341518"/>
                </a:lnTo>
                <a:lnTo>
                  <a:pt x="299036" y="309539"/>
                </a:lnTo>
                <a:lnTo>
                  <a:pt x="336569" y="278677"/>
                </a:lnTo>
                <a:lnTo>
                  <a:pt x="375964" y="249007"/>
                </a:lnTo>
                <a:lnTo>
                  <a:pt x="417159" y="220603"/>
                </a:lnTo>
                <a:lnTo>
                  <a:pt x="460095" y="193539"/>
                </a:lnTo>
                <a:lnTo>
                  <a:pt x="504713" y="167890"/>
                </a:lnTo>
                <a:lnTo>
                  <a:pt x="550951" y="143730"/>
                </a:lnTo>
                <a:lnTo>
                  <a:pt x="598752" y="121134"/>
                </a:lnTo>
                <a:lnTo>
                  <a:pt x="648054" y="100175"/>
                </a:lnTo>
                <a:lnTo>
                  <a:pt x="698798" y="80929"/>
                </a:lnTo>
                <a:lnTo>
                  <a:pt x="750923" y="63470"/>
                </a:lnTo>
                <a:lnTo>
                  <a:pt x="804372" y="47871"/>
                </a:lnTo>
                <a:lnTo>
                  <a:pt x="856400" y="34844"/>
                </a:lnTo>
                <a:lnTo>
                  <a:pt x="908426" y="23909"/>
                </a:lnTo>
                <a:lnTo>
                  <a:pt x="960355" y="15050"/>
                </a:lnTo>
                <a:lnTo>
                  <a:pt x="1012093" y="8248"/>
                </a:lnTo>
                <a:lnTo>
                  <a:pt x="1063544" y="3484"/>
                </a:lnTo>
                <a:lnTo>
                  <a:pt x="1114614" y="741"/>
                </a:lnTo>
                <a:lnTo>
                  <a:pt x="1165208" y="0"/>
                </a:lnTo>
                <a:lnTo>
                  <a:pt x="1215232" y="1242"/>
                </a:lnTo>
                <a:lnTo>
                  <a:pt x="1264591" y="4449"/>
                </a:lnTo>
                <a:lnTo>
                  <a:pt x="1313191" y="9604"/>
                </a:lnTo>
                <a:lnTo>
                  <a:pt x="1360937" y="16688"/>
                </a:lnTo>
                <a:lnTo>
                  <a:pt x="1407734" y="25682"/>
                </a:lnTo>
                <a:lnTo>
                  <a:pt x="1453487" y="36568"/>
                </a:lnTo>
                <a:lnTo>
                  <a:pt x="1498103" y="49329"/>
                </a:lnTo>
                <a:lnTo>
                  <a:pt x="1541486" y="63945"/>
                </a:lnTo>
                <a:lnTo>
                  <a:pt x="1583541" y="80398"/>
                </a:lnTo>
                <a:lnTo>
                  <a:pt x="1624175" y="98671"/>
                </a:lnTo>
                <a:lnTo>
                  <a:pt x="1663292" y="118744"/>
                </a:lnTo>
                <a:lnTo>
                  <a:pt x="1700798" y="140600"/>
                </a:lnTo>
                <a:lnTo>
                  <a:pt x="1736598" y="164220"/>
                </a:lnTo>
                <a:lnTo>
                  <a:pt x="1770598" y="189586"/>
                </a:lnTo>
                <a:lnTo>
                  <a:pt x="1802703" y="216680"/>
                </a:lnTo>
                <a:lnTo>
                  <a:pt x="1832818" y="245483"/>
                </a:lnTo>
                <a:lnTo>
                  <a:pt x="1958167" y="211955"/>
                </a:lnTo>
                <a:lnTo>
                  <a:pt x="1871426" y="524248"/>
                </a:lnTo>
                <a:lnTo>
                  <a:pt x="1456644" y="346321"/>
                </a:lnTo>
                <a:lnTo>
                  <a:pt x="1569928" y="315968"/>
                </a:lnTo>
                <a:lnTo>
                  <a:pt x="1532508" y="295986"/>
                </a:lnTo>
                <a:lnTo>
                  <a:pt x="1493160" y="278381"/>
                </a:lnTo>
                <a:lnTo>
                  <a:pt x="1452048" y="263132"/>
                </a:lnTo>
                <a:lnTo>
                  <a:pt x="1409336" y="250220"/>
                </a:lnTo>
                <a:lnTo>
                  <a:pt x="1365186" y="239625"/>
                </a:lnTo>
                <a:lnTo>
                  <a:pt x="1319763" y="231325"/>
                </a:lnTo>
                <a:lnTo>
                  <a:pt x="1273231" y="225301"/>
                </a:lnTo>
                <a:lnTo>
                  <a:pt x="1225753" y="221532"/>
                </a:lnTo>
                <a:lnTo>
                  <a:pt x="1177492" y="219999"/>
                </a:lnTo>
                <a:lnTo>
                  <a:pt x="1128613" y="220680"/>
                </a:lnTo>
                <a:lnTo>
                  <a:pt x="1079279" y="223557"/>
                </a:lnTo>
                <a:lnTo>
                  <a:pt x="1029654" y="228608"/>
                </a:lnTo>
                <a:lnTo>
                  <a:pt x="979901" y="235814"/>
                </a:lnTo>
                <a:lnTo>
                  <a:pt x="930184" y="245153"/>
                </a:lnTo>
                <a:lnTo>
                  <a:pt x="880666" y="256607"/>
                </a:lnTo>
                <a:lnTo>
                  <a:pt x="831512" y="270154"/>
                </a:lnTo>
                <a:lnTo>
                  <a:pt x="782885" y="285775"/>
                </a:lnTo>
                <a:lnTo>
                  <a:pt x="734948" y="303449"/>
                </a:lnTo>
                <a:lnTo>
                  <a:pt x="687866" y="323156"/>
                </a:lnTo>
                <a:lnTo>
                  <a:pt x="641802" y="344875"/>
                </a:lnTo>
                <a:lnTo>
                  <a:pt x="596919" y="368588"/>
                </a:lnTo>
                <a:lnTo>
                  <a:pt x="553381" y="394272"/>
                </a:lnTo>
                <a:lnTo>
                  <a:pt x="511353" y="421909"/>
                </a:lnTo>
                <a:lnTo>
                  <a:pt x="470997" y="451477"/>
                </a:lnTo>
                <a:lnTo>
                  <a:pt x="427888" y="487026"/>
                </a:lnTo>
                <a:lnTo>
                  <a:pt x="388594" y="523915"/>
                </a:lnTo>
                <a:lnTo>
                  <a:pt x="353200" y="561961"/>
                </a:lnTo>
                <a:lnTo>
                  <a:pt x="321792" y="600979"/>
                </a:lnTo>
                <a:lnTo>
                  <a:pt x="294455" y="640785"/>
                </a:lnTo>
                <a:lnTo>
                  <a:pt x="271276" y="681197"/>
                </a:lnTo>
                <a:lnTo>
                  <a:pt x="252339" y="722029"/>
                </a:lnTo>
                <a:lnTo>
                  <a:pt x="237731" y="763099"/>
                </a:lnTo>
                <a:lnTo>
                  <a:pt x="227538" y="804223"/>
                </a:lnTo>
                <a:lnTo>
                  <a:pt x="221844" y="845215"/>
                </a:lnTo>
                <a:lnTo>
                  <a:pt x="220735" y="885894"/>
                </a:lnTo>
                <a:lnTo>
                  <a:pt x="224298" y="926075"/>
                </a:lnTo>
                <a:lnTo>
                  <a:pt x="232618" y="965573"/>
                </a:lnTo>
                <a:lnTo>
                  <a:pt x="19004" y="1023358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47585" y="3069335"/>
            <a:ext cx="1940560" cy="1054100"/>
          </a:xfrm>
          <a:custGeom>
            <a:avLst/>
            <a:gdLst/>
            <a:ahLst/>
            <a:cxnLst/>
            <a:rect l="l" t="t" r="r" b="b"/>
            <a:pathLst>
              <a:path w="1940559" h="1054100">
                <a:moveTo>
                  <a:pt x="1916684" y="0"/>
                </a:moveTo>
                <a:lnTo>
                  <a:pt x="1926929" y="39114"/>
                </a:lnTo>
                <a:lnTo>
                  <a:pt x="1934183" y="78530"/>
                </a:lnTo>
                <a:lnTo>
                  <a:pt x="1938505" y="118171"/>
                </a:lnTo>
                <a:lnTo>
                  <a:pt x="1939950" y="157963"/>
                </a:lnTo>
                <a:lnTo>
                  <a:pt x="1938579" y="197828"/>
                </a:lnTo>
                <a:lnTo>
                  <a:pt x="1934447" y="237691"/>
                </a:lnTo>
                <a:lnTo>
                  <a:pt x="1927614" y="277475"/>
                </a:lnTo>
                <a:lnTo>
                  <a:pt x="1918137" y="317106"/>
                </a:lnTo>
                <a:lnTo>
                  <a:pt x="1906073" y="356506"/>
                </a:lnTo>
                <a:lnTo>
                  <a:pt x="1891481" y="395600"/>
                </a:lnTo>
                <a:lnTo>
                  <a:pt x="1874419" y="434312"/>
                </a:lnTo>
                <a:lnTo>
                  <a:pt x="1854943" y="472565"/>
                </a:lnTo>
                <a:lnTo>
                  <a:pt x="1833113" y="510285"/>
                </a:lnTo>
                <a:lnTo>
                  <a:pt x="1808986" y="547395"/>
                </a:lnTo>
                <a:lnTo>
                  <a:pt x="1782619" y="583819"/>
                </a:lnTo>
                <a:lnTo>
                  <a:pt x="1754071" y="619480"/>
                </a:lnTo>
                <a:lnTo>
                  <a:pt x="1723400" y="654304"/>
                </a:lnTo>
                <a:lnTo>
                  <a:pt x="1690662" y="688214"/>
                </a:lnTo>
                <a:lnTo>
                  <a:pt x="1655917" y="721133"/>
                </a:lnTo>
                <a:lnTo>
                  <a:pt x="1619221" y="752987"/>
                </a:lnTo>
                <a:lnTo>
                  <a:pt x="1580633" y="783699"/>
                </a:lnTo>
                <a:lnTo>
                  <a:pt x="1540211" y="813193"/>
                </a:lnTo>
                <a:lnTo>
                  <a:pt x="1498012" y="841394"/>
                </a:lnTo>
                <a:lnTo>
                  <a:pt x="1454095" y="868224"/>
                </a:lnTo>
                <a:lnTo>
                  <a:pt x="1408516" y="893609"/>
                </a:lnTo>
                <a:lnTo>
                  <a:pt x="1361334" y="917472"/>
                </a:lnTo>
                <a:lnTo>
                  <a:pt x="1312607" y="939738"/>
                </a:lnTo>
                <a:lnTo>
                  <a:pt x="1262392" y="960329"/>
                </a:lnTo>
                <a:lnTo>
                  <a:pt x="1210748" y="979171"/>
                </a:lnTo>
                <a:lnTo>
                  <a:pt x="1157732" y="996188"/>
                </a:lnTo>
                <a:lnTo>
                  <a:pt x="1106072" y="1010608"/>
                </a:lnTo>
                <a:lnTo>
                  <a:pt x="1054360" y="1022937"/>
                </a:lnTo>
                <a:lnTo>
                  <a:pt x="1002689" y="1033190"/>
                </a:lnTo>
                <a:lnTo>
                  <a:pt x="951155" y="1041382"/>
                </a:lnTo>
                <a:lnTo>
                  <a:pt x="899853" y="1047528"/>
                </a:lnTo>
                <a:lnTo>
                  <a:pt x="848877" y="1051645"/>
                </a:lnTo>
                <a:lnTo>
                  <a:pt x="798323" y="1053748"/>
                </a:lnTo>
                <a:lnTo>
                  <a:pt x="748286" y="1053852"/>
                </a:lnTo>
                <a:lnTo>
                  <a:pt x="698860" y="1051973"/>
                </a:lnTo>
                <a:lnTo>
                  <a:pt x="650141" y="1048126"/>
                </a:lnTo>
                <a:lnTo>
                  <a:pt x="602224" y="1042327"/>
                </a:lnTo>
                <a:lnTo>
                  <a:pt x="555203" y="1034592"/>
                </a:lnTo>
                <a:lnTo>
                  <a:pt x="509175" y="1024936"/>
                </a:lnTo>
                <a:lnTo>
                  <a:pt x="464232" y="1013374"/>
                </a:lnTo>
                <a:lnTo>
                  <a:pt x="420472" y="999922"/>
                </a:lnTo>
                <a:lnTo>
                  <a:pt x="377988" y="984596"/>
                </a:lnTo>
                <a:lnTo>
                  <a:pt x="336877" y="967411"/>
                </a:lnTo>
                <a:lnTo>
                  <a:pt x="297231" y="948383"/>
                </a:lnTo>
                <a:lnTo>
                  <a:pt x="259148" y="927527"/>
                </a:lnTo>
                <a:lnTo>
                  <a:pt x="222722" y="904858"/>
                </a:lnTo>
                <a:lnTo>
                  <a:pt x="188047" y="880393"/>
                </a:lnTo>
                <a:lnTo>
                  <a:pt x="155219" y="854147"/>
                </a:lnTo>
                <a:lnTo>
                  <a:pt x="124333" y="826134"/>
                </a:lnTo>
                <a:lnTo>
                  <a:pt x="0" y="863091"/>
                </a:lnTo>
                <a:lnTo>
                  <a:pt x="78359" y="548639"/>
                </a:lnTo>
                <a:lnTo>
                  <a:pt x="497713" y="715390"/>
                </a:lnTo>
                <a:lnTo>
                  <a:pt x="385318" y="748664"/>
                </a:lnTo>
                <a:lnTo>
                  <a:pt x="423261" y="767636"/>
                </a:lnTo>
                <a:lnTo>
                  <a:pt x="463067" y="784180"/>
                </a:lnTo>
                <a:lnTo>
                  <a:pt x="504575" y="798323"/>
                </a:lnTo>
                <a:lnTo>
                  <a:pt x="547619" y="810087"/>
                </a:lnTo>
                <a:lnTo>
                  <a:pt x="592038" y="819498"/>
                </a:lnTo>
                <a:lnTo>
                  <a:pt x="637668" y="826581"/>
                </a:lnTo>
                <a:lnTo>
                  <a:pt x="684347" y="831359"/>
                </a:lnTo>
                <a:lnTo>
                  <a:pt x="731910" y="833858"/>
                </a:lnTo>
                <a:lnTo>
                  <a:pt x="780195" y="834102"/>
                </a:lnTo>
                <a:lnTo>
                  <a:pt x="829039" y="832114"/>
                </a:lnTo>
                <a:lnTo>
                  <a:pt x="878278" y="827921"/>
                </a:lnTo>
                <a:lnTo>
                  <a:pt x="927750" y="821547"/>
                </a:lnTo>
                <a:lnTo>
                  <a:pt x="977292" y="813015"/>
                </a:lnTo>
                <a:lnTo>
                  <a:pt x="1026740" y="802351"/>
                </a:lnTo>
                <a:lnTo>
                  <a:pt x="1075931" y="789579"/>
                </a:lnTo>
                <a:lnTo>
                  <a:pt x="1124702" y="774723"/>
                </a:lnTo>
                <a:lnTo>
                  <a:pt x="1172890" y="757809"/>
                </a:lnTo>
                <a:lnTo>
                  <a:pt x="1220333" y="738860"/>
                </a:lnTo>
                <a:lnTo>
                  <a:pt x="1266866" y="717901"/>
                </a:lnTo>
                <a:lnTo>
                  <a:pt x="1312326" y="694957"/>
                </a:lnTo>
                <a:lnTo>
                  <a:pt x="1356552" y="670052"/>
                </a:lnTo>
                <a:lnTo>
                  <a:pt x="1399379" y="643211"/>
                </a:lnTo>
                <a:lnTo>
                  <a:pt x="1440644" y="614458"/>
                </a:lnTo>
                <a:lnTo>
                  <a:pt x="1480185" y="583819"/>
                </a:lnTo>
                <a:lnTo>
                  <a:pt x="1522334" y="547120"/>
                </a:lnTo>
                <a:lnTo>
                  <a:pt x="1560629" y="509187"/>
                </a:lnTo>
                <a:lnTo>
                  <a:pt x="1594991" y="470205"/>
                </a:lnTo>
                <a:lnTo>
                  <a:pt x="1625340" y="430359"/>
                </a:lnTo>
                <a:lnTo>
                  <a:pt x="1651596" y="389835"/>
                </a:lnTo>
                <a:lnTo>
                  <a:pt x="1673679" y="348818"/>
                </a:lnTo>
                <a:lnTo>
                  <a:pt x="1691509" y="307495"/>
                </a:lnTo>
                <a:lnTo>
                  <a:pt x="1705007" y="266050"/>
                </a:lnTo>
                <a:lnTo>
                  <a:pt x="1714093" y="224669"/>
                </a:lnTo>
                <a:lnTo>
                  <a:pt x="1718687" y="183538"/>
                </a:lnTo>
                <a:lnTo>
                  <a:pt x="1718710" y="142843"/>
                </a:lnTo>
                <a:lnTo>
                  <a:pt x="1714081" y="102768"/>
                </a:lnTo>
                <a:lnTo>
                  <a:pt x="1704721" y="63500"/>
                </a:lnTo>
                <a:lnTo>
                  <a:pt x="1916684" y="0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5213" y="1052385"/>
            <a:ext cx="10562590" cy="13347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95580" marR="5080" indent="-182880">
              <a:lnSpc>
                <a:spcPts val="2160"/>
              </a:lnSpc>
              <a:spcBef>
                <a:spcPts val="3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5" dirty="0">
                <a:latin typeface="Georgia"/>
                <a:cs typeface="Georgia"/>
              </a:rPr>
              <a:t>A </a:t>
            </a:r>
            <a:r>
              <a:rPr sz="2000" dirty="0">
                <a:latin typeface="Georgia"/>
                <a:cs typeface="Georgia"/>
              </a:rPr>
              <a:t>GenAI Agent </a:t>
            </a:r>
            <a:r>
              <a:rPr sz="2000" spc="-5" dirty="0">
                <a:latin typeface="Georgia"/>
                <a:cs typeface="Georgia"/>
              </a:rPr>
              <a:t>is </a:t>
            </a:r>
            <a:r>
              <a:rPr sz="2000" spc="0" dirty="0">
                <a:latin typeface="Georgia"/>
                <a:cs typeface="Georgia"/>
              </a:rPr>
              <a:t>a </a:t>
            </a:r>
            <a:r>
              <a:rPr sz="2000" spc="-10" dirty="0">
                <a:latin typeface="Georgia"/>
                <a:cs typeface="Georgia"/>
              </a:rPr>
              <a:t>software </a:t>
            </a:r>
            <a:r>
              <a:rPr sz="2000" spc="-5" dirty="0">
                <a:latin typeface="Georgia"/>
                <a:cs typeface="Georgia"/>
              </a:rPr>
              <a:t>entity </a:t>
            </a:r>
            <a:r>
              <a:rPr sz="2000" dirty="0">
                <a:latin typeface="Georgia"/>
                <a:cs typeface="Georgia"/>
              </a:rPr>
              <a:t>designed </a:t>
            </a:r>
            <a:r>
              <a:rPr sz="2000" spc="10" dirty="0">
                <a:latin typeface="Georgia"/>
                <a:cs typeface="Georgia"/>
              </a:rPr>
              <a:t>to </a:t>
            </a:r>
            <a:r>
              <a:rPr sz="2000" spc="-10" dirty="0">
                <a:latin typeface="Georgia"/>
                <a:cs typeface="Georgia"/>
              </a:rPr>
              <a:t>perceive </a:t>
            </a:r>
            <a:r>
              <a:rPr sz="2000" dirty="0">
                <a:latin typeface="Georgia"/>
                <a:cs typeface="Georgia"/>
              </a:rPr>
              <a:t>its </a:t>
            </a:r>
            <a:r>
              <a:rPr sz="2000" spc="-5" dirty="0">
                <a:latin typeface="Georgia"/>
                <a:cs typeface="Georgia"/>
              </a:rPr>
              <a:t>environment, </a:t>
            </a:r>
            <a:r>
              <a:rPr sz="2000" spc="5" dirty="0">
                <a:latin typeface="Georgia"/>
                <a:cs typeface="Georgia"/>
              </a:rPr>
              <a:t>make </a:t>
            </a:r>
            <a:r>
              <a:rPr sz="2000" dirty="0">
                <a:latin typeface="Georgia"/>
                <a:cs typeface="Georgia"/>
              </a:rPr>
              <a:t>decisions </a:t>
            </a:r>
            <a:r>
              <a:rPr sz="2000" spc="10" dirty="0">
                <a:latin typeface="Georgia"/>
                <a:cs typeface="Georgia"/>
              </a:rPr>
              <a:t>and  </a:t>
            </a:r>
            <a:r>
              <a:rPr sz="2000" spc="0" dirty="0">
                <a:latin typeface="Georgia"/>
                <a:cs typeface="Georgia"/>
              </a:rPr>
              <a:t>take </a:t>
            </a:r>
            <a:r>
              <a:rPr sz="2000" dirty="0">
                <a:latin typeface="Georgia"/>
                <a:cs typeface="Georgia"/>
              </a:rPr>
              <a:t>actions </a:t>
            </a:r>
            <a:r>
              <a:rPr sz="2000" spc="10" dirty="0">
                <a:latin typeface="Georgia"/>
                <a:cs typeface="Georgia"/>
              </a:rPr>
              <a:t>to </a:t>
            </a:r>
            <a:r>
              <a:rPr sz="2000" spc="-5" dirty="0">
                <a:latin typeface="Georgia"/>
                <a:cs typeface="Georgia"/>
              </a:rPr>
              <a:t>achieve specific</a:t>
            </a:r>
            <a:r>
              <a:rPr sz="2000" spc="-14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goals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59575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Georgia"/>
                <a:cs typeface="Georgia"/>
              </a:rPr>
              <a:t>Invoke</a:t>
            </a:r>
            <a:r>
              <a:rPr sz="1800" spc="-15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Model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30591" y="4040568"/>
            <a:ext cx="2940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Get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response/reasoning/tool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35495" y="4406612"/>
            <a:ext cx="2085339" cy="992505"/>
          </a:xfrm>
          <a:custGeom>
            <a:avLst/>
            <a:gdLst/>
            <a:ahLst/>
            <a:cxnLst/>
            <a:rect l="l" t="t" r="r" b="b"/>
            <a:pathLst>
              <a:path w="2085340" h="992504">
                <a:moveTo>
                  <a:pt x="0" y="498127"/>
                </a:moveTo>
                <a:lnTo>
                  <a:pt x="11708" y="459426"/>
                </a:lnTo>
                <a:lnTo>
                  <a:pt x="26126" y="422032"/>
                </a:lnTo>
                <a:lnTo>
                  <a:pt x="43162" y="385982"/>
                </a:lnTo>
                <a:lnTo>
                  <a:pt x="62729" y="351310"/>
                </a:lnTo>
                <a:lnTo>
                  <a:pt x="84736" y="318049"/>
                </a:lnTo>
                <a:lnTo>
                  <a:pt x="109096" y="286234"/>
                </a:lnTo>
                <a:lnTo>
                  <a:pt x="135718" y="255900"/>
                </a:lnTo>
                <a:lnTo>
                  <a:pt x="164514" y="227082"/>
                </a:lnTo>
                <a:lnTo>
                  <a:pt x="195394" y="199812"/>
                </a:lnTo>
                <a:lnTo>
                  <a:pt x="228270" y="174127"/>
                </a:lnTo>
                <a:lnTo>
                  <a:pt x="263053" y="150059"/>
                </a:lnTo>
                <a:lnTo>
                  <a:pt x="299652" y="127645"/>
                </a:lnTo>
                <a:lnTo>
                  <a:pt x="337980" y="106917"/>
                </a:lnTo>
                <a:lnTo>
                  <a:pt x="377948" y="87911"/>
                </a:lnTo>
                <a:lnTo>
                  <a:pt x="419465" y="70661"/>
                </a:lnTo>
                <a:lnTo>
                  <a:pt x="462443" y="55201"/>
                </a:lnTo>
                <a:lnTo>
                  <a:pt x="506793" y="41566"/>
                </a:lnTo>
                <a:lnTo>
                  <a:pt x="552425" y="29790"/>
                </a:lnTo>
                <a:lnTo>
                  <a:pt x="599251" y="19907"/>
                </a:lnTo>
                <a:lnTo>
                  <a:pt x="647182" y="11952"/>
                </a:lnTo>
                <a:lnTo>
                  <a:pt x="696128" y="5960"/>
                </a:lnTo>
                <a:lnTo>
                  <a:pt x="746001" y="1964"/>
                </a:lnTo>
                <a:lnTo>
                  <a:pt x="796711" y="0"/>
                </a:lnTo>
                <a:lnTo>
                  <a:pt x="848168" y="100"/>
                </a:lnTo>
                <a:lnTo>
                  <a:pt x="900285" y="2301"/>
                </a:lnTo>
                <a:lnTo>
                  <a:pt x="952972" y="6636"/>
                </a:lnTo>
                <a:lnTo>
                  <a:pt x="1006140" y="13140"/>
                </a:lnTo>
                <a:lnTo>
                  <a:pt x="1059700" y="21847"/>
                </a:lnTo>
                <a:lnTo>
                  <a:pt x="1113562" y="32791"/>
                </a:lnTo>
                <a:lnTo>
                  <a:pt x="1167637" y="46007"/>
                </a:lnTo>
                <a:lnTo>
                  <a:pt x="1219218" y="60749"/>
                </a:lnTo>
                <a:lnTo>
                  <a:pt x="1269749" y="77302"/>
                </a:lnTo>
                <a:lnTo>
                  <a:pt x="1319158" y="95603"/>
                </a:lnTo>
                <a:lnTo>
                  <a:pt x="1367372" y="115588"/>
                </a:lnTo>
                <a:lnTo>
                  <a:pt x="1414317" y="137196"/>
                </a:lnTo>
                <a:lnTo>
                  <a:pt x="1459922" y="160362"/>
                </a:lnTo>
                <a:lnTo>
                  <a:pt x="1504114" y="185023"/>
                </a:lnTo>
                <a:lnTo>
                  <a:pt x="1546818" y="211118"/>
                </a:lnTo>
                <a:lnTo>
                  <a:pt x="1587964" y="238581"/>
                </a:lnTo>
                <a:lnTo>
                  <a:pt x="1627477" y="267352"/>
                </a:lnTo>
                <a:lnTo>
                  <a:pt x="1665285" y="297365"/>
                </a:lnTo>
                <a:lnTo>
                  <a:pt x="1701316" y="328559"/>
                </a:lnTo>
                <a:lnTo>
                  <a:pt x="1735496" y="360870"/>
                </a:lnTo>
                <a:lnTo>
                  <a:pt x="1767752" y="394235"/>
                </a:lnTo>
                <a:lnTo>
                  <a:pt x="1798012" y="428591"/>
                </a:lnTo>
                <a:lnTo>
                  <a:pt x="1826203" y="463876"/>
                </a:lnTo>
                <a:lnTo>
                  <a:pt x="1852251" y="500025"/>
                </a:lnTo>
                <a:lnTo>
                  <a:pt x="1876085" y="536976"/>
                </a:lnTo>
                <a:lnTo>
                  <a:pt x="1897631" y="574666"/>
                </a:lnTo>
                <a:lnTo>
                  <a:pt x="1916817" y="613032"/>
                </a:lnTo>
                <a:lnTo>
                  <a:pt x="1933569" y="652011"/>
                </a:lnTo>
                <a:lnTo>
                  <a:pt x="1947815" y="691539"/>
                </a:lnTo>
                <a:lnTo>
                  <a:pt x="1959482" y="731553"/>
                </a:lnTo>
                <a:lnTo>
                  <a:pt x="2084831" y="765081"/>
                </a:lnTo>
                <a:lnTo>
                  <a:pt x="1853564" y="992157"/>
                </a:lnTo>
                <a:lnTo>
                  <a:pt x="1583435" y="630715"/>
                </a:lnTo>
                <a:lnTo>
                  <a:pt x="1696593" y="661068"/>
                </a:lnTo>
                <a:lnTo>
                  <a:pt x="1674174" y="625049"/>
                </a:lnTo>
                <a:lnTo>
                  <a:pt x="1648897" y="590124"/>
                </a:lnTo>
                <a:lnTo>
                  <a:pt x="1620915" y="556357"/>
                </a:lnTo>
                <a:lnTo>
                  <a:pt x="1590379" y="523812"/>
                </a:lnTo>
                <a:lnTo>
                  <a:pt x="1557440" y="492555"/>
                </a:lnTo>
                <a:lnTo>
                  <a:pt x="1522251" y="462649"/>
                </a:lnTo>
                <a:lnTo>
                  <a:pt x="1484964" y="434158"/>
                </a:lnTo>
                <a:lnTo>
                  <a:pt x="1445730" y="407148"/>
                </a:lnTo>
                <a:lnTo>
                  <a:pt x="1404701" y="381683"/>
                </a:lnTo>
                <a:lnTo>
                  <a:pt x="1362029" y="357827"/>
                </a:lnTo>
                <a:lnTo>
                  <a:pt x="1317867" y="335644"/>
                </a:lnTo>
                <a:lnTo>
                  <a:pt x="1272365" y="315200"/>
                </a:lnTo>
                <a:lnTo>
                  <a:pt x="1225676" y="296558"/>
                </a:lnTo>
                <a:lnTo>
                  <a:pt x="1177951" y="279782"/>
                </a:lnTo>
                <a:lnTo>
                  <a:pt x="1129343" y="264939"/>
                </a:lnTo>
                <a:lnTo>
                  <a:pt x="1080003" y="252091"/>
                </a:lnTo>
                <a:lnTo>
                  <a:pt x="1030083" y="241303"/>
                </a:lnTo>
                <a:lnTo>
                  <a:pt x="979735" y="232640"/>
                </a:lnTo>
                <a:lnTo>
                  <a:pt x="929111" y="226166"/>
                </a:lnTo>
                <a:lnTo>
                  <a:pt x="878363" y="221945"/>
                </a:lnTo>
                <a:lnTo>
                  <a:pt x="827642" y="220043"/>
                </a:lnTo>
                <a:lnTo>
                  <a:pt x="777101" y="220523"/>
                </a:lnTo>
                <a:lnTo>
                  <a:pt x="726890" y="223449"/>
                </a:lnTo>
                <a:lnTo>
                  <a:pt x="677163" y="228887"/>
                </a:lnTo>
                <a:lnTo>
                  <a:pt x="622068" y="238084"/>
                </a:lnTo>
                <a:lnTo>
                  <a:pt x="569608" y="250356"/>
                </a:lnTo>
                <a:lnTo>
                  <a:pt x="519951" y="265585"/>
                </a:lnTo>
                <a:lnTo>
                  <a:pt x="473260" y="283655"/>
                </a:lnTo>
                <a:lnTo>
                  <a:pt x="429703" y="304449"/>
                </a:lnTo>
                <a:lnTo>
                  <a:pt x="389443" y="327848"/>
                </a:lnTo>
                <a:lnTo>
                  <a:pt x="352647" y="353737"/>
                </a:lnTo>
                <a:lnTo>
                  <a:pt x="319479" y="381997"/>
                </a:lnTo>
                <a:lnTo>
                  <a:pt x="290106" y="412511"/>
                </a:lnTo>
                <a:lnTo>
                  <a:pt x="264693" y="445163"/>
                </a:lnTo>
                <a:lnTo>
                  <a:pt x="243405" y="479835"/>
                </a:lnTo>
                <a:lnTo>
                  <a:pt x="226408" y="516409"/>
                </a:lnTo>
                <a:lnTo>
                  <a:pt x="213868" y="554769"/>
                </a:lnTo>
                <a:lnTo>
                  <a:pt x="0" y="498127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08115" y="5109971"/>
            <a:ext cx="2091689" cy="965200"/>
          </a:xfrm>
          <a:custGeom>
            <a:avLst/>
            <a:gdLst/>
            <a:ahLst/>
            <a:cxnLst/>
            <a:rect l="l" t="t" r="r" b="b"/>
            <a:pathLst>
              <a:path w="2091690" h="965200">
                <a:moveTo>
                  <a:pt x="2091308" y="444245"/>
                </a:moveTo>
                <a:lnTo>
                  <a:pt x="2080625" y="483238"/>
                </a:lnTo>
                <a:lnTo>
                  <a:pt x="2067201" y="520996"/>
                </a:lnTo>
                <a:lnTo>
                  <a:pt x="2051124" y="557483"/>
                </a:lnTo>
                <a:lnTo>
                  <a:pt x="2032483" y="592662"/>
                </a:lnTo>
                <a:lnTo>
                  <a:pt x="2011366" y="626495"/>
                </a:lnTo>
                <a:lnTo>
                  <a:pt x="1987859" y="658947"/>
                </a:lnTo>
                <a:lnTo>
                  <a:pt x="1962053" y="689981"/>
                </a:lnTo>
                <a:lnTo>
                  <a:pt x="1934034" y="719559"/>
                </a:lnTo>
                <a:lnTo>
                  <a:pt x="1903891" y="747644"/>
                </a:lnTo>
                <a:lnTo>
                  <a:pt x="1871711" y="774201"/>
                </a:lnTo>
                <a:lnTo>
                  <a:pt x="1837584" y="799191"/>
                </a:lnTo>
                <a:lnTo>
                  <a:pt x="1801596" y="822579"/>
                </a:lnTo>
                <a:lnTo>
                  <a:pt x="1763836" y="844327"/>
                </a:lnTo>
                <a:lnTo>
                  <a:pt x="1724393" y="864398"/>
                </a:lnTo>
                <a:lnTo>
                  <a:pt x="1683353" y="882756"/>
                </a:lnTo>
                <a:lnTo>
                  <a:pt x="1640805" y="899363"/>
                </a:lnTo>
                <a:lnTo>
                  <a:pt x="1596838" y="914184"/>
                </a:lnTo>
                <a:lnTo>
                  <a:pt x="1551538" y="927180"/>
                </a:lnTo>
                <a:lnTo>
                  <a:pt x="1504995" y="938316"/>
                </a:lnTo>
                <a:lnTo>
                  <a:pt x="1457296" y="947554"/>
                </a:lnTo>
                <a:lnTo>
                  <a:pt x="1408530" y="954857"/>
                </a:lnTo>
                <a:lnTo>
                  <a:pt x="1358784" y="960190"/>
                </a:lnTo>
                <a:lnTo>
                  <a:pt x="1308146" y="963513"/>
                </a:lnTo>
                <a:lnTo>
                  <a:pt x="1256705" y="964792"/>
                </a:lnTo>
                <a:lnTo>
                  <a:pt x="1204549" y="963989"/>
                </a:lnTo>
                <a:lnTo>
                  <a:pt x="1151765" y="961067"/>
                </a:lnTo>
                <a:lnTo>
                  <a:pt x="1098442" y="955990"/>
                </a:lnTo>
                <a:lnTo>
                  <a:pt x="1044667" y="948720"/>
                </a:lnTo>
                <a:lnTo>
                  <a:pt x="990529" y="939221"/>
                </a:lnTo>
                <a:lnTo>
                  <a:pt x="936116" y="927455"/>
                </a:lnTo>
                <a:lnTo>
                  <a:pt x="884163" y="914102"/>
                </a:lnTo>
                <a:lnTo>
                  <a:pt x="833210" y="898910"/>
                </a:lnTo>
                <a:lnTo>
                  <a:pt x="783333" y="881940"/>
                </a:lnTo>
                <a:lnTo>
                  <a:pt x="734604" y="863255"/>
                </a:lnTo>
                <a:lnTo>
                  <a:pt x="687100" y="842914"/>
                </a:lnTo>
                <a:lnTo>
                  <a:pt x="640893" y="820979"/>
                </a:lnTo>
                <a:lnTo>
                  <a:pt x="596060" y="797511"/>
                </a:lnTo>
                <a:lnTo>
                  <a:pt x="552673" y="772572"/>
                </a:lnTo>
                <a:lnTo>
                  <a:pt x="510808" y="746221"/>
                </a:lnTo>
                <a:lnTo>
                  <a:pt x="470538" y="718521"/>
                </a:lnTo>
                <a:lnTo>
                  <a:pt x="431939" y="689533"/>
                </a:lnTo>
                <a:lnTo>
                  <a:pt x="395085" y="659317"/>
                </a:lnTo>
                <a:lnTo>
                  <a:pt x="360049" y="627934"/>
                </a:lnTo>
                <a:lnTo>
                  <a:pt x="326907" y="595446"/>
                </a:lnTo>
                <a:lnTo>
                  <a:pt x="295733" y="561914"/>
                </a:lnTo>
                <a:lnTo>
                  <a:pt x="266601" y="527399"/>
                </a:lnTo>
                <a:lnTo>
                  <a:pt x="239586" y="491962"/>
                </a:lnTo>
                <a:lnTo>
                  <a:pt x="214762" y="455664"/>
                </a:lnTo>
                <a:lnTo>
                  <a:pt x="192203" y="418566"/>
                </a:lnTo>
                <a:lnTo>
                  <a:pt x="171984" y="380729"/>
                </a:lnTo>
                <a:lnTo>
                  <a:pt x="154179" y="342215"/>
                </a:lnTo>
                <a:lnTo>
                  <a:pt x="138863" y="303084"/>
                </a:lnTo>
                <a:lnTo>
                  <a:pt x="126110" y="263397"/>
                </a:lnTo>
                <a:lnTo>
                  <a:pt x="0" y="233171"/>
                </a:lnTo>
                <a:lnTo>
                  <a:pt x="225043" y="0"/>
                </a:lnTo>
                <a:lnTo>
                  <a:pt x="504825" y="354075"/>
                </a:lnTo>
                <a:lnTo>
                  <a:pt x="390905" y="326770"/>
                </a:lnTo>
                <a:lnTo>
                  <a:pt x="414278" y="362175"/>
                </a:lnTo>
                <a:lnTo>
                  <a:pt x="440477" y="396410"/>
                </a:lnTo>
                <a:lnTo>
                  <a:pt x="469350" y="429414"/>
                </a:lnTo>
                <a:lnTo>
                  <a:pt x="500743" y="461128"/>
                </a:lnTo>
                <a:lnTo>
                  <a:pt x="534503" y="491491"/>
                </a:lnTo>
                <a:lnTo>
                  <a:pt x="570476" y="520443"/>
                </a:lnTo>
                <a:lnTo>
                  <a:pt x="608508" y="547924"/>
                </a:lnTo>
                <a:lnTo>
                  <a:pt x="648447" y="573873"/>
                </a:lnTo>
                <a:lnTo>
                  <a:pt x="690139" y="598229"/>
                </a:lnTo>
                <a:lnTo>
                  <a:pt x="733431" y="620934"/>
                </a:lnTo>
                <a:lnTo>
                  <a:pt x="778168" y="641925"/>
                </a:lnTo>
                <a:lnTo>
                  <a:pt x="824198" y="661144"/>
                </a:lnTo>
                <a:lnTo>
                  <a:pt x="871367" y="678530"/>
                </a:lnTo>
                <a:lnTo>
                  <a:pt x="919521" y="694022"/>
                </a:lnTo>
                <a:lnTo>
                  <a:pt x="968507" y="707560"/>
                </a:lnTo>
                <a:lnTo>
                  <a:pt x="1018173" y="719084"/>
                </a:lnTo>
                <a:lnTo>
                  <a:pt x="1068363" y="728533"/>
                </a:lnTo>
                <a:lnTo>
                  <a:pt x="1118925" y="735848"/>
                </a:lnTo>
                <a:lnTo>
                  <a:pt x="1169705" y="740968"/>
                </a:lnTo>
                <a:lnTo>
                  <a:pt x="1220551" y="743833"/>
                </a:lnTo>
                <a:lnTo>
                  <a:pt x="1271307" y="744382"/>
                </a:lnTo>
                <a:lnTo>
                  <a:pt x="1321822" y="742555"/>
                </a:lnTo>
                <a:lnTo>
                  <a:pt x="1371941" y="738292"/>
                </a:lnTo>
                <a:lnTo>
                  <a:pt x="1421510" y="731532"/>
                </a:lnTo>
                <a:lnTo>
                  <a:pt x="1476332" y="720840"/>
                </a:lnTo>
                <a:lnTo>
                  <a:pt x="1528438" y="707148"/>
                </a:lnTo>
                <a:lnTo>
                  <a:pt x="1577667" y="690579"/>
                </a:lnTo>
                <a:lnTo>
                  <a:pt x="1623856" y="671253"/>
                </a:lnTo>
                <a:lnTo>
                  <a:pt x="1666842" y="649290"/>
                </a:lnTo>
                <a:lnTo>
                  <a:pt x="1706463" y="624812"/>
                </a:lnTo>
                <a:lnTo>
                  <a:pt x="1742556" y="597940"/>
                </a:lnTo>
                <a:lnTo>
                  <a:pt x="1774959" y="568794"/>
                </a:lnTo>
                <a:lnTo>
                  <a:pt x="1803508" y="537496"/>
                </a:lnTo>
                <a:lnTo>
                  <a:pt x="1828041" y="504165"/>
                </a:lnTo>
                <a:lnTo>
                  <a:pt x="1848395" y="468924"/>
                </a:lnTo>
                <a:lnTo>
                  <a:pt x="1864408" y="431892"/>
                </a:lnTo>
                <a:lnTo>
                  <a:pt x="1875916" y="393191"/>
                </a:lnTo>
                <a:lnTo>
                  <a:pt x="2091308" y="444245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531859" y="4625784"/>
            <a:ext cx="1273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Execute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tool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69656" y="6074676"/>
            <a:ext cx="1109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Tool</a:t>
            </a:r>
            <a:r>
              <a:rPr sz="1800" spc="-55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result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62655" y="3667633"/>
            <a:ext cx="1783080" cy="521334"/>
          </a:xfrm>
          <a:custGeom>
            <a:avLst/>
            <a:gdLst/>
            <a:ahLst/>
            <a:cxnLst/>
            <a:rect l="l" t="t" r="r" b="b"/>
            <a:pathLst>
              <a:path w="1783079" h="521335">
                <a:moveTo>
                  <a:pt x="1522476" y="0"/>
                </a:moveTo>
                <a:lnTo>
                  <a:pt x="1522476" y="130302"/>
                </a:lnTo>
                <a:lnTo>
                  <a:pt x="0" y="130302"/>
                </a:lnTo>
                <a:lnTo>
                  <a:pt x="0" y="391033"/>
                </a:lnTo>
                <a:lnTo>
                  <a:pt x="1522476" y="391033"/>
                </a:lnTo>
                <a:lnTo>
                  <a:pt x="1522476" y="521335"/>
                </a:lnTo>
                <a:lnTo>
                  <a:pt x="1783080" y="260731"/>
                </a:lnTo>
                <a:lnTo>
                  <a:pt x="15224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62655" y="3667633"/>
            <a:ext cx="1783080" cy="521334"/>
          </a:xfrm>
          <a:custGeom>
            <a:avLst/>
            <a:gdLst/>
            <a:ahLst/>
            <a:cxnLst/>
            <a:rect l="l" t="t" r="r" b="b"/>
            <a:pathLst>
              <a:path w="1783079" h="521335">
                <a:moveTo>
                  <a:pt x="0" y="130302"/>
                </a:moveTo>
                <a:lnTo>
                  <a:pt x="1522476" y="130302"/>
                </a:lnTo>
                <a:lnTo>
                  <a:pt x="1522476" y="0"/>
                </a:lnTo>
                <a:lnTo>
                  <a:pt x="1783080" y="260731"/>
                </a:lnTo>
                <a:lnTo>
                  <a:pt x="1522476" y="521335"/>
                </a:lnTo>
                <a:lnTo>
                  <a:pt x="1522476" y="391033"/>
                </a:lnTo>
                <a:lnTo>
                  <a:pt x="0" y="391033"/>
                </a:lnTo>
                <a:lnTo>
                  <a:pt x="0" y="130302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04769" y="3777043"/>
            <a:ext cx="1374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Invoke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Agent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44367" y="4225544"/>
            <a:ext cx="1783080" cy="530860"/>
          </a:xfrm>
          <a:custGeom>
            <a:avLst/>
            <a:gdLst/>
            <a:ahLst/>
            <a:cxnLst/>
            <a:rect l="l" t="t" r="r" b="b"/>
            <a:pathLst>
              <a:path w="1783079" h="530860">
                <a:moveTo>
                  <a:pt x="265175" y="0"/>
                </a:moveTo>
                <a:lnTo>
                  <a:pt x="0" y="265302"/>
                </a:lnTo>
                <a:lnTo>
                  <a:pt x="265175" y="530478"/>
                </a:lnTo>
                <a:lnTo>
                  <a:pt x="265175" y="397890"/>
                </a:lnTo>
                <a:lnTo>
                  <a:pt x="1783080" y="397890"/>
                </a:lnTo>
                <a:lnTo>
                  <a:pt x="1783080" y="132714"/>
                </a:lnTo>
                <a:lnTo>
                  <a:pt x="265175" y="132714"/>
                </a:lnTo>
                <a:lnTo>
                  <a:pt x="265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44367" y="4225544"/>
            <a:ext cx="1783080" cy="530860"/>
          </a:xfrm>
          <a:custGeom>
            <a:avLst/>
            <a:gdLst/>
            <a:ahLst/>
            <a:cxnLst/>
            <a:rect l="l" t="t" r="r" b="b"/>
            <a:pathLst>
              <a:path w="1783079" h="530860">
                <a:moveTo>
                  <a:pt x="0" y="265302"/>
                </a:moveTo>
                <a:lnTo>
                  <a:pt x="265175" y="0"/>
                </a:lnTo>
                <a:lnTo>
                  <a:pt x="265175" y="132714"/>
                </a:lnTo>
                <a:lnTo>
                  <a:pt x="1783080" y="132714"/>
                </a:lnTo>
                <a:lnTo>
                  <a:pt x="1783080" y="397890"/>
                </a:lnTo>
                <a:lnTo>
                  <a:pt x="265175" y="397890"/>
                </a:lnTo>
                <a:lnTo>
                  <a:pt x="265175" y="530478"/>
                </a:lnTo>
                <a:lnTo>
                  <a:pt x="0" y="265302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4220" y="4337621"/>
            <a:ext cx="1246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Final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Result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743" y="13171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494"/>
                </a:lnTo>
                <a:lnTo>
                  <a:pt x="7354" y="523138"/>
                </a:lnTo>
                <a:lnTo>
                  <a:pt x="16341" y="476940"/>
                </a:lnTo>
                <a:lnTo>
                  <a:pt x="28685" y="432038"/>
                </a:lnTo>
                <a:lnTo>
                  <a:pt x="44247" y="388567"/>
                </a:lnTo>
                <a:lnTo>
                  <a:pt x="62890" y="346667"/>
                </a:lnTo>
                <a:lnTo>
                  <a:pt x="84478" y="306474"/>
                </a:lnTo>
                <a:lnTo>
                  <a:pt x="108871" y="268126"/>
                </a:lnTo>
                <a:lnTo>
                  <a:pt x="135933" y="231760"/>
                </a:lnTo>
                <a:lnTo>
                  <a:pt x="165526" y="197514"/>
                </a:lnTo>
                <a:lnTo>
                  <a:pt x="197512" y="165525"/>
                </a:lnTo>
                <a:lnTo>
                  <a:pt x="231755" y="135930"/>
                </a:lnTo>
                <a:lnTo>
                  <a:pt x="268115" y="108867"/>
                </a:lnTo>
                <a:lnTo>
                  <a:pt x="306457" y="84473"/>
                </a:lnTo>
                <a:lnTo>
                  <a:pt x="346642" y="62886"/>
                </a:lnTo>
                <a:lnTo>
                  <a:pt x="388532" y="44243"/>
                </a:lnTo>
                <a:lnTo>
                  <a:pt x="431991" y="28682"/>
                </a:lnTo>
                <a:lnTo>
                  <a:pt x="476880" y="16340"/>
                </a:lnTo>
                <a:lnTo>
                  <a:pt x="523063" y="7353"/>
                </a:lnTo>
                <a:lnTo>
                  <a:pt x="570401" y="1861"/>
                </a:lnTo>
                <a:lnTo>
                  <a:pt x="618756" y="0"/>
                </a:lnTo>
                <a:lnTo>
                  <a:pt x="3093720" y="0"/>
                </a:lnTo>
                <a:lnTo>
                  <a:pt x="3142078" y="1861"/>
                </a:lnTo>
                <a:lnTo>
                  <a:pt x="3189419" y="7353"/>
                </a:lnTo>
                <a:lnTo>
                  <a:pt x="3235603" y="16340"/>
                </a:lnTo>
                <a:lnTo>
                  <a:pt x="3280493" y="28682"/>
                </a:lnTo>
                <a:lnTo>
                  <a:pt x="3323952" y="44243"/>
                </a:lnTo>
                <a:lnTo>
                  <a:pt x="3365842" y="62886"/>
                </a:lnTo>
                <a:lnTo>
                  <a:pt x="3406027" y="84473"/>
                </a:lnTo>
                <a:lnTo>
                  <a:pt x="3444367" y="108867"/>
                </a:lnTo>
                <a:lnTo>
                  <a:pt x="3480727" y="135930"/>
                </a:lnTo>
                <a:lnTo>
                  <a:pt x="3514967" y="165525"/>
                </a:lnTo>
                <a:lnTo>
                  <a:pt x="3546952" y="197514"/>
                </a:lnTo>
                <a:lnTo>
                  <a:pt x="3576543" y="231760"/>
                </a:lnTo>
                <a:lnTo>
                  <a:pt x="3603603" y="268126"/>
                </a:lnTo>
                <a:lnTo>
                  <a:pt x="3627994" y="306474"/>
                </a:lnTo>
                <a:lnTo>
                  <a:pt x="3649580" y="346667"/>
                </a:lnTo>
                <a:lnTo>
                  <a:pt x="3668221" y="388567"/>
                </a:lnTo>
                <a:lnTo>
                  <a:pt x="3683782" y="432038"/>
                </a:lnTo>
                <a:lnTo>
                  <a:pt x="3696124" y="476940"/>
                </a:lnTo>
                <a:lnTo>
                  <a:pt x="3705110" y="523138"/>
                </a:lnTo>
                <a:lnTo>
                  <a:pt x="3710602" y="570494"/>
                </a:lnTo>
                <a:lnTo>
                  <a:pt x="3712464" y="618871"/>
                </a:lnTo>
                <a:lnTo>
                  <a:pt x="3712464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2"/>
                </a:lnTo>
                <a:lnTo>
                  <a:pt x="3668221" y="4403989"/>
                </a:lnTo>
                <a:lnTo>
                  <a:pt x="3649580" y="4445887"/>
                </a:lnTo>
                <a:lnTo>
                  <a:pt x="3627994" y="4486079"/>
                </a:lnTo>
                <a:lnTo>
                  <a:pt x="3603603" y="4524428"/>
                </a:lnTo>
                <a:lnTo>
                  <a:pt x="3576543" y="4560795"/>
                </a:lnTo>
                <a:lnTo>
                  <a:pt x="3546952" y="4595044"/>
                </a:lnTo>
                <a:lnTo>
                  <a:pt x="3514967" y="4627037"/>
                </a:lnTo>
                <a:lnTo>
                  <a:pt x="3480727" y="4656636"/>
                </a:lnTo>
                <a:lnTo>
                  <a:pt x="3444367" y="4683704"/>
                </a:lnTo>
                <a:lnTo>
                  <a:pt x="3406027" y="4708102"/>
                </a:lnTo>
                <a:lnTo>
                  <a:pt x="3365842" y="4729694"/>
                </a:lnTo>
                <a:lnTo>
                  <a:pt x="3323952" y="4748341"/>
                </a:lnTo>
                <a:lnTo>
                  <a:pt x="3280493" y="4763907"/>
                </a:lnTo>
                <a:lnTo>
                  <a:pt x="3235603" y="4776253"/>
                </a:lnTo>
                <a:lnTo>
                  <a:pt x="3189419" y="4785242"/>
                </a:lnTo>
                <a:lnTo>
                  <a:pt x="3142078" y="4790736"/>
                </a:lnTo>
                <a:lnTo>
                  <a:pt x="3093720" y="4792599"/>
                </a:lnTo>
                <a:lnTo>
                  <a:pt x="618756" y="4792599"/>
                </a:lnTo>
                <a:lnTo>
                  <a:pt x="570401" y="4790736"/>
                </a:lnTo>
                <a:lnTo>
                  <a:pt x="523063" y="4785242"/>
                </a:lnTo>
                <a:lnTo>
                  <a:pt x="476880" y="4776253"/>
                </a:lnTo>
                <a:lnTo>
                  <a:pt x="431991" y="4763907"/>
                </a:lnTo>
                <a:lnTo>
                  <a:pt x="388532" y="4748341"/>
                </a:lnTo>
                <a:lnTo>
                  <a:pt x="346642" y="4729694"/>
                </a:lnTo>
                <a:lnTo>
                  <a:pt x="306457" y="4708102"/>
                </a:lnTo>
                <a:lnTo>
                  <a:pt x="268115" y="4683704"/>
                </a:lnTo>
                <a:lnTo>
                  <a:pt x="231755" y="4656636"/>
                </a:lnTo>
                <a:lnTo>
                  <a:pt x="197512" y="4627037"/>
                </a:lnTo>
                <a:lnTo>
                  <a:pt x="165526" y="4595044"/>
                </a:lnTo>
                <a:lnTo>
                  <a:pt x="135933" y="4560795"/>
                </a:lnTo>
                <a:lnTo>
                  <a:pt x="108871" y="4524428"/>
                </a:lnTo>
                <a:lnTo>
                  <a:pt x="84478" y="4486079"/>
                </a:lnTo>
                <a:lnTo>
                  <a:pt x="62890" y="4445887"/>
                </a:lnTo>
                <a:lnTo>
                  <a:pt x="44247" y="4403989"/>
                </a:lnTo>
                <a:lnTo>
                  <a:pt x="28685" y="4360522"/>
                </a:lnTo>
                <a:lnTo>
                  <a:pt x="16341" y="4315626"/>
                </a:lnTo>
                <a:lnTo>
                  <a:pt x="7354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005" y="196087"/>
            <a:ext cx="3274682" cy="346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9633" y="96393"/>
            <a:ext cx="331533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10" dirty="0"/>
              <a:t>What </a:t>
            </a:r>
            <a:r>
              <a:rPr sz="2800" spc="-20" dirty="0"/>
              <a:t>is </a:t>
            </a:r>
            <a:r>
              <a:rPr sz="2800" dirty="0"/>
              <a:t>an </a:t>
            </a:r>
            <a:r>
              <a:rPr sz="2800" spc="-5" dirty="0"/>
              <a:t>Agent?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Agents </a:t>
            </a:r>
            <a:r>
              <a:rPr sz="2350" spc="15" dirty="0">
                <a:solidFill>
                  <a:srgbClr val="C00000"/>
                </a:solidFill>
              </a:rPr>
              <a:t>vs</a:t>
            </a:r>
            <a:r>
              <a:rPr sz="2350" spc="-40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Workflows</a:t>
            </a:r>
            <a:endParaRPr sz="2350"/>
          </a:p>
        </p:txBody>
      </p:sp>
      <p:sp>
        <p:nvSpPr>
          <p:cNvPr id="7" name="object 7"/>
          <p:cNvSpPr txBox="1"/>
          <p:nvPr/>
        </p:nvSpPr>
        <p:spPr>
          <a:xfrm>
            <a:off x="11537060" y="6345847"/>
            <a:ext cx="208915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0" dirty="0">
                <a:solidFill>
                  <a:srgbClr val="FFFFFF"/>
                </a:solidFill>
                <a:latin typeface="Georgia"/>
                <a:cs typeface="Georgia"/>
              </a:rPr>
              <a:t>11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33671" y="13171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494"/>
                </a:lnTo>
                <a:lnTo>
                  <a:pt x="7353" y="523138"/>
                </a:lnTo>
                <a:lnTo>
                  <a:pt x="16339" y="476940"/>
                </a:lnTo>
                <a:lnTo>
                  <a:pt x="28681" y="432038"/>
                </a:lnTo>
                <a:lnTo>
                  <a:pt x="44242" y="388567"/>
                </a:lnTo>
                <a:lnTo>
                  <a:pt x="62883" y="346667"/>
                </a:lnTo>
                <a:lnTo>
                  <a:pt x="84469" y="306474"/>
                </a:lnTo>
                <a:lnTo>
                  <a:pt x="108860" y="268126"/>
                </a:lnTo>
                <a:lnTo>
                  <a:pt x="135920" y="231760"/>
                </a:lnTo>
                <a:lnTo>
                  <a:pt x="165511" y="197514"/>
                </a:lnTo>
                <a:lnTo>
                  <a:pt x="197496" y="165525"/>
                </a:lnTo>
                <a:lnTo>
                  <a:pt x="231736" y="135930"/>
                </a:lnTo>
                <a:lnTo>
                  <a:pt x="268096" y="108867"/>
                </a:lnTo>
                <a:lnTo>
                  <a:pt x="306436" y="84473"/>
                </a:lnTo>
                <a:lnTo>
                  <a:pt x="346621" y="62886"/>
                </a:lnTo>
                <a:lnTo>
                  <a:pt x="388511" y="44243"/>
                </a:lnTo>
                <a:lnTo>
                  <a:pt x="431970" y="28682"/>
                </a:lnTo>
                <a:lnTo>
                  <a:pt x="476860" y="16340"/>
                </a:lnTo>
                <a:lnTo>
                  <a:pt x="523044" y="7353"/>
                </a:lnTo>
                <a:lnTo>
                  <a:pt x="570385" y="1861"/>
                </a:lnTo>
                <a:lnTo>
                  <a:pt x="618743" y="0"/>
                </a:lnTo>
                <a:lnTo>
                  <a:pt x="3093720" y="0"/>
                </a:lnTo>
                <a:lnTo>
                  <a:pt x="3142078" y="1861"/>
                </a:lnTo>
                <a:lnTo>
                  <a:pt x="3189419" y="7353"/>
                </a:lnTo>
                <a:lnTo>
                  <a:pt x="3235603" y="16340"/>
                </a:lnTo>
                <a:lnTo>
                  <a:pt x="3280493" y="28682"/>
                </a:lnTo>
                <a:lnTo>
                  <a:pt x="3323952" y="44243"/>
                </a:lnTo>
                <a:lnTo>
                  <a:pt x="3365842" y="62886"/>
                </a:lnTo>
                <a:lnTo>
                  <a:pt x="3406027" y="84473"/>
                </a:lnTo>
                <a:lnTo>
                  <a:pt x="3444367" y="108867"/>
                </a:lnTo>
                <a:lnTo>
                  <a:pt x="3480727" y="135930"/>
                </a:lnTo>
                <a:lnTo>
                  <a:pt x="3514967" y="165525"/>
                </a:lnTo>
                <a:lnTo>
                  <a:pt x="3546952" y="197514"/>
                </a:lnTo>
                <a:lnTo>
                  <a:pt x="3576543" y="231760"/>
                </a:lnTo>
                <a:lnTo>
                  <a:pt x="3603603" y="268126"/>
                </a:lnTo>
                <a:lnTo>
                  <a:pt x="3627994" y="306474"/>
                </a:lnTo>
                <a:lnTo>
                  <a:pt x="3649580" y="346667"/>
                </a:lnTo>
                <a:lnTo>
                  <a:pt x="3668221" y="388567"/>
                </a:lnTo>
                <a:lnTo>
                  <a:pt x="3683782" y="432038"/>
                </a:lnTo>
                <a:lnTo>
                  <a:pt x="3696124" y="476940"/>
                </a:lnTo>
                <a:lnTo>
                  <a:pt x="3705110" y="523138"/>
                </a:lnTo>
                <a:lnTo>
                  <a:pt x="3710602" y="570494"/>
                </a:lnTo>
                <a:lnTo>
                  <a:pt x="3712463" y="618871"/>
                </a:lnTo>
                <a:lnTo>
                  <a:pt x="3712463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2"/>
                </a:lnTo>
                <a:lnTo>
                  <a:pt x="3668221" y="4403989"/>
                </a:lnTo>
                <a:lnTo>
                  <a:pt x="3649580" y="4445887"/>
                </a:lnTo>
                <a:lnTo>
                  <a:pt x="3627994" y="4486079"/>
                </a:lnTo>
                <a:lnTo>
                  <a:pt x="3603603" y="4524428"/>
                </a:lnTo>
                <a:lnTo>
                  <a:pt x="3576543" y="4560795"/>
                </a:lnTo>
                <a:lnTo>
                  <a:pt x="3546952" y="4595044"/>
                </a:lnTo>
                <a:lnTo>
                  <a:pt x="3514967" y="4627037"/>
                </a:lnTo>
                <a:lnTo>
                  <a:pt x="3480727" y="4656636"/>
                </a:lnTo>
                <a:lnTo>
                  <a:pt x="3444367" y="4683704"/>
                </a:lnTo>
                <a:lnTo>
                  <a:pt x="3406027" y="4708102"/>
                </a:lnTo>
                <a:lnTo>
                  <a:pt x="3365842" y="4729694"/>
                </a:lnTo>
                <a:lnTo>
                  <a:pt x="3323952" y="4748341"/>
                </a:lnTo>
                <a:lnTo>
                  <a:pt x="3280493" y="4763907"/>
                </a:lnTo>
                <a:lnTo>
                  <a:pt x="3235603" y="4776253"/>
                </a:lnTo>
                <a:lnTo>
                  <a:pt x="3189419" y="4785242"/>
                </a:lnTo>
                <a:lnTo>
                  <a:pt x="3142078" y="4790736"/>
                </a:lnTo>
                <a:lnTo>
                  <a:pt x="3093720" y="4792599"/>
                </a:lnTo>
                <a:lnTo>
                  <a:pt x="618743" y="4792599"/>
                </a:lnTo>
                <a:lnTo>
                  <a:pt x="570385" y="4790736"/>
                </a:lnTo>
                <a:lnTo>
                  <a:pt x="523044" y="4785242"/>
                </a:lnTo>
                <a:lnTo>
                  <a:pt x="476860" y="4776253"/>
                </a:lnTo>
                <a:lnTo>
                  <a:pt x="431970" y="4763907"/>
                </a:lnTo>
                <a:lnTo>
                  <a:pt x="388511" y="4748341"/>
                </a:lnTo>
                <a:lnTo>
                  <a:pt x="346621" y="4729694"/>
                </a:lnTo>
                <a:lnTo>
                  <a:pt x="306436" y="4708102"/>
                </a:lnTo>
                <a:lnTo>
                  <a:pt x="268096" y="4683704"/>
                </a:lnTo>
                <a:lnTo>
                  <a:pt x="231736" y="4656636"/>
                </a:lnTo>
                <a:lnTo>
                  <a:pt x="197496" y="4627037"/>
                </a:lnTo>
                <a:lnTo>
                  <a:pt x="165511" y="4595044"/>
                </a:lnTo>
                <a:lnTo>
                  <a:pt x="135920" y="4560795"/>
                </a:lnTo>
                <a:lnTo>
                  <a:pt x="108860" y="4524428"/>
                </a:lnTo>
                <a:lnTo>
                  <a:pt x="84469" y="4486079"/>
                </a:lnTo>
                <a:lnTo>
                  <a:pt x="62883" y="4445887"/>
                </a:lnTo>
                <a:lnTo>
                  <a:pt x="44242" y="4403989"/>
                </a:lnTo>
                <a:lnTo>
                  <a:pt x="28681" y="4360522"/>
                </a:lnTo>
                <a:lnTo>
                  <a:pt x="16339" y="4315626"/>
                </a:lnTo>
                <a:lnTo>
                  <a:pt x="7353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8743" y="13171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494"/>
                </a:lnTo>
                <a:lnTo>
                  <a:pt x="7353" y="523138"/>
                </a:lnTo>
                <a:lnTo>
                  <a:pt x="16339" y="476940"/>
                </a:lnTo>
                <a:lnTo>
                  <a:pt x="28681" y="432038"/>
                </a:lnTo>
                <a:lnTo>
                  <a:pt x="44242" y="388567"/>
                </a:lnTo>
                <a:lnTo>
                  <a:pt x="62883" y="346667"/>
                </a:lnTo>
                <a:lnTo>
                  <a:pt x="84469" y="306474"/>
                </a:lnTo>
                <a:lnTo>
                  <a:pt x="108860" y="268126"/>
                </a:lnTo>
                <a:lnTo>
                  <a:pt x="135920" y="231760"/>
                </a:lnTo>
                <a:lnTo>
                  <a:pt x="165511" y="197514"/>
                </a:lnTo>
                <a:lnTo>
                  <a:pt x="197496" y="165525"/>
                </a:lnTo>
                <a:lnTo>
                  <a:pt x="231736" y="135930"/>
                </a:lnTo>
                <a:lnTo>
                  <a:pt x="268096" y="108867"/>
                </a:lnTo>
                <a:lnTo>
                  <a:pt x="306436" y="84473"/>
                </a:lnTo>
                <a:lnTo>
                  <a:pt x="346621" y="62886"/>
                </a:lnTo>
                <a:lnTo>
                  <a:pt x="388511" y="44243"/>
                </a:lnTo>
                <a:lnTo>
                  <a:pt x="431970" y="28682"/>
                </a:lnTo>
                <a:lnTo>
                  <a:pt x="476860" y="16340"/>
                </a:lnTo>
                <a:lnTo>
                  <a:pt x="523044" y="7353"/>
                </a:lnTo>
                <a:lnTo>
                  <a:pt x="570385" y="1861"/>
                </a:lnTo>
                <a:lnTo>
                  <a:pt x="618744" y="0"/>
                </a:lnTo>
                <a:lnTo>
                  <a:pt x="3093720" y="0"/>
                </a:lnTo>
                <a:lnTo>
                  <a:pt x="3142078" y="1861"/>
                </a:lnTo>
                <a:lnTo>
                  <a:pt x="3189419" y="7353"/>
                </a:lnTo>
                <a:lnTo>
                  <a:pt x="3235603" y="16340"/>
                </a:lnTo>
                <a:lnTo>
                  <a:pt x="3280493" y="28682"/>
                </a:lnTo>
                <a:lnTo>
                  <a:pt x="3323952" y="44243"/>
                </a:lnTo>
                <a:lnTo>
                  <a:pt x="3365842" y="62886"/>
                </a:lnTo>
                <a:lnTo>
                  <a:pt x="3406027" y="84473"/>
                </a:lnTo>
                <a:lnTo>
                  <a:pt x="3444367" y="108867"/>
                </a:lnTo>
                <a:lnTo>
                  <a:pt x="3480727" y="135930"/>
                </a:lnTo>
                <a:lnTo>
                  <a:pt x="3514967" y="165525"/>
                </a:lnTo>
                <a:lnTo>
                  <a:pt x="3546952" y="197514"/>
                </a:lnTo>
                <a:lnTo>
                  <a:pt x="3576543" y="231760"/>
                </a:lnTo>
                <a:lnTo>
                  <a:pt x="3603603" y="268126"/>
                </a:lnTo>
                <a:lnTo>
                  <a:pt x="3627994" y="306474"/>
                </a:lnTo>
                <a:lnTo>
                  <a:pt x="3649580" y="346667"/>
                </a:lnTo>
                <a:lnTo>
                  <a:pt x="3668221" y="388567"/>
                </a:lnTo>
                <a:lnTo>
                  <a:pt x="3683782" y="432038"/>
                </a:lnTo>
                <a:lnTo>
                  <a:pt x="3696124" y="476940"/>
                </a:lnTo>
                <a:lnTo>
                  <a:pt x="3705110" y="523138"/>
                </a:lnTo>
                <a:lnTo>
                  <a:pt x="3710602" y="570494"/>
                </a:lnTo>
                <a:lnTo>
                  <a:pt x="3712463" y="618871"/>
                </a:lnTo>
                <a:lnTo>
                  <a:pt x="3712463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2"/>
                </a:lnTo>
                <a:lnTo>
                  <a:pt x="3668221" y="4403989"/>
                </a:lnTo>
                <a:lnTo>
                  <a:pt x="3649580" y="4445887"/>
                </a:lnTo>
                <a:lnTo>
                  <a:pt x="3627994" y="4486079"/>
                </a:lnTo>
                <a:lnTo>
                  <a:pt x="3603603" y="4524428"/>
                </a:lnTo>
                <a:lnTo>
                  <a:pt x="3576543" y="4560795"/>
                </a:lnTo>
                <a:lnTo>
                  <a:pt x="3546952" y="4595044"/>
                </a:lnTo>
                <a:lnTo>
                  <a:pt x="3514967" y="4627037"/>
                </a:lnTo>
                <a:lnTo>
                  <a:pt x="3480727" y="4656636"/>
                </a:lnTo>
                <a:lnTo>
                  <a:pt x="3444367" y="4683704"/>
                </a:lnTo>
                <a:lnTo>
                  <a:pt x="3406027" y="4708102"/>
                </a:lnTo>
                <a:lnTo>
                  <a:pt x="3365842" y="4729694"/>
                </a:lnTo>
                <a:lnTo>
                  <a:pt x="3323952" y="4748341"/>
                </a:lnTo>
                <a:lnTo>
                  <a:pt x="3280493" y="4763907"/>
                </a:lnTo>
                <a:lnTo>
                  <a:pt x="3235603" y="4776253"/>
                </a:lnTo>
                <a:lnTo>
                  <a:pt x="3189419" y="4785242"/>
                </a:lnTo>
                <a:lnTo>
                  <a:pt x="3142078" y="4790736"/>
                </a:lnTo>
                <a:lnTo>
                  <a:pt x="3093720" y="4792599"/>
                </a:lnTo>
                <a:lnTo>
                  <a:pt x="618744" y="4792599"/>
                </a:lnTo>
                <a:lnTo>
                  <a:pt x="570385" y="4790736"/>
                </a:lnTo>
                <a:lnTo>
                  <a:pt x="523044" y="4785242"/>
                </a:lnTo>
                <a:lnTo>
                  <a:pt x="476860" y="4776253"/>
                </a:lnTo>
                <a:lnTo>
                  <a:pt x="431970" y="4763907"/>
                </a:lnTo>
                <a:lnTo>
                  <a:pt x="388511" y="4748341"/>
                </a:lnTo>
                <a:lnTo>
                  <a:pt x="346621" y="4729694"/>
                </a:lnTo>
                <a:lnTo>
                  <a:pt x="306436" y="4708102"/>
                </a:lnTo>
                <a:lnTo>
                  <a:pt x="268096" y="4683704"/>
                </a:lnTo>
                <a:lnTo>
                  <a:pt x="231736" y="4656636"/>
                </a:lnTo>
                <a:lnTo>
                  <a:pt x="197496" y="4627037"/>
                </a:lnTo>
                <a:lnTo>
                  <a:pt x="165511" y="4595044"/>
                </a:lnTo>
                <a:lnTo>
                  <a:pt x="135920" y="4560795"/>
                </a:lnTo>
                <a:lnTo>
                  <a:pt x="108860" y="4524428"/>
                </a:lnTo>
                <a:lnTo>
                  <a:pt x="84469" y="4486079"/>
                </a:lnTo>
                <a:lnTo>
                  <a:pt x="62883" y="4445887"/>
                </a:lnTo>
                <a:lnTo>
                  <a:pt x="44242" y="4403989"/>
                </a:lnTo>
                <a:lnTo>
                  <a:pt x="28681" y="4360522"/>
                </a:lnTo>
                <a:lnTo>
                  <a:pt x="16339" y="4315626"/>
                </a:lnTo>
                <a:lnTo>
                  <a:pt x="7353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7568" y="1481835"/>
            <a:ext cx="3194685" cy="247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220979" algn="ctr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Task</a:t>
            </a:r>
            <a:endParaRPr sz="235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54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Book </a:t>
            </a:r>
            <a:r>
              <a:rPr sz="2000" spc="0" dirty="0">
                <a:latin typeface="Georgia"/>
                <a:cs typeface="Georgia"/>
              </a:rPr>
              <a:t>a </a:t>
            </a:r>
            <a:r>
              <a:rPr sz="2000" spc="-10" dirty="0">
                <a:latin typeface="Georgia"/>
                <a:cs typeface="Georgia"/>
              </a:rPr>
              <a:t>travel</a:t>
            </a:r>
            <a:r>
              <a:rPr sz="2000" spc="-3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activity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8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Check </a:t>
            </a:r>
            <a:r>
              <a:rPr sz="1800" spc="0" dirty="0">
                <a:latin typeface="Georgia"/>
                <a:cs typeface="Georgia"/>
              </a:rPr>
              <a:t>available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activities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6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Check </a:t>
            </a:r>
            <a:r>
              <a:rPr sz="1800" dirty="0">
                <a:latin typeface="Georgia"/>
                <a:cs typeface="Georgia"/>
              </a:rPr>
              <a:t>activity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availability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6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Check calendar availability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dirty="0">
                <a:latin typeface="Georgia"/>
                <a:cs typeface="Georgia"/>
              </a:rPr>
              <a:t>Book/Pay </a:t>
            </a:r>
            <a:r>
              <a:rPr sz="1800" spc="0" dirty="0">
                <a:latin typeface="Georgia"/>
                <a:cs typeface="Georgia"/>
              </a:rPr>
              <a:t>for</a:t>
            </a:r>
            <a:r>
              <a:rPr sz="1800" spc="-5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activity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6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latin typeface="Georgia"/>
                <a:cs typeface="Georgia"/>
              </a:rPr>
              <a:t>Add activity </a:t>
            </a:r>
            <a:r>
              <a:rPr sz="1800" spc="-25" dirty="0">
                <a:latin typeface="Georgia"/>
                <a:cs typeface="Georgia"/>
              </a:rPr>
              <a:t>to</a:t>
            </a:r>
            <a:r>
              <a:rPr sz="1800" spc="12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Calendar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6567" y="1481835"/>
            <a:ext cx="159385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Workflow</a:t>
            </a:r>
            <a:endParaRPr sz="23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75545" y="1481835"/>
            <a:ext cx="94170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Agent</a:t>
            </a:r>
            <a:endParaRPr sz="23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2529" y="6187554"/>
            <a:ext cx="616966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1800" dirty="0">
                <a:latin typeface="Georgia"/>
                <a:cs typeface="Georgia"/>
              </a:rPr>
              <a:t>~ dynamic </a:t>
            </a:r>
            <a:r>
              <a:rPr sz="1800" spc="-5" dirty="0">
                <a:latin typeface="Georgia"/>
                <a:cs typeface="Georgia"/>
              </a:rPr>
              <a:t>control flow devised by </a:t>
            </a:r>
            <a:r>
              <a:rPr sz="1800" spc="-25" dirty="0">
                <a:latin typeface="Georgia"/>
                <a:cs typeface="Georgia"/>
              </a:rPr>
              <a:t>an </a:t>
            </a:r>
            <a:r>
              <a:rPr sz="1800" spc="-5" dirty="0">
                <a:latin typeface="Georgia"/>
                <a:cs typeface="Georgia"/>
              </a:rPr>
              <a:t>LLM </a:t>
            </a:r>
            <a:r>
              <a:rPr sz="1800" spc="-25" dirty="0">
                <a:latin typeface="Georgia"/>
                <a:cs typeface="Georgia"/>
              </a:rPr>
              <a:t>at</a:t>
            </a:r>
            <a:r>
              <a:rPr sz="1800" spc="2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Runtime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Workflows: </a:t>
            </a:r>
            <a:r>
              <a:rPr sz="1800" spc="-10" dirty="0">
                <a:latin typeface="Georgia"/>
                <a:cs typeface="Georgia"/>
              </a:rPr>
              <a:t>static, </a:t>
            </a:r>
            <a:r>
              <a:rPr sz="1800" dirty="0">
                <a:latin typeface="Georgia"/>
                <a:cs typeface="Georgia"/>
              </a:rPr>
              <a:t>pre-defined </a:t>
            </a:r>
            <a:r>
              <a:rPr sz="1800" spc="0" dirty="0">
                <a:latin typeface="Georgia"/>
                <a:cs typeface="Georgia"/>
              </a:rPr>
              <a:t>coded</a:t>
            </a:r>
            <a:r>
              <a:rPr sz="1800" spc="10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graphs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00600" y="2076272"/>
            <a:ext cx="832103" cy="1243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14619" y="2641917"/>
            <a:ext cx="211582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5" dirty="0">
                <a:latin typeface="Georgia"/>
                <a:cs typeface="Georgia"/>
              </a:rPr>
              <a:t>Activities </a:t>
            </a:r>
            <a:r>
              <a:rPr sz="1200" dirty="0">
                <a:latin typeface="Georgia"/>
                <a:cs typeface="Georgia"/>
              </a:rPr>
              <a:t>popular </a:t>
            </a:r>
            <a:r>
              <a:rPr sz="1200" spc="5" dirty="0">
                <a:latin typeface="Georgia"/>
                <a:cs typeface="Georgia"/>
              </a:rPr>
              <a:t>in</a:t>
            </a:r>
            <a:r>
              <a:rPr sz="1200" spc="-8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Montreal?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28631" y="2213406"/>
            <a:ext cx="886968" cy="795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36196" y="4335322"/>
            <a:ext cx="974731" cy="8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468486" y="3345942"/>
            <a:ext cx="326517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5" dirty="0">
                <a:latin typeface="Georgia"/>
                <a:cs typeface="Georgia"/>
              </a:rPr>
              <a:t>You are </a:t>
            </a:r>
            <a:r>
              <a:rPr sz="1200" spc="-10" dirty="0">
                <a:latin typeface="Georgia"/>
                <a:cs typeface="Georgia"/>
              </a:rPr>
              <a:t>an </a:t>
            </a:r>
            <a:r>
              <a:rPr sz="1200" dirty="0">
                <a:latin typeface="Georgia"/>
                <a:cs typeface="Georgia"/>
              </a:rPr>
              <a:t>activity booking</a:t>
            </a:r>
            <a:r>
              <a:rPr sz="1200" spc="-8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agent.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Georgia"/>
                <a:cs typeface="Georgia"/>
              </a:rPr>
              <a:t>Choose </a:t>
            </a:r>
            <a:r>
              <a:rPr sz="1200" spc="-10" dirty="0">
                <a:latin typeface="Georgia"/>
                <a:cs typeface="Georgia"/>
              </a:rPr>
              <a:t>activities </a:t>
            </a:r>
            <a:r>
              <a:rPr sz="1200" dirty="0">
                <a:latin typeface="Georgia"/>
                <a:cs typeface="Georgia"/>
              </a:rPr>
              <a:t>based </a:t>
            </a:r>
            <a:r>
              <a:rPr sz="1200" spc="0" dirty="0">
                <a:latin typeface="Georgia"/>
                <a:cs typeface="Georgia"/>
              </a:rPr>
              <a:t>on </a:t>
            </a:r>
            <a:r>
              <a:rPr sz="1200" spc="-5" dirty="0">
                <a:latin typeface="Georgia"/>
                <a:cs typeface="Georgia"/>
              </a:rPr>
              <a:t>customer preferences  </a:t>
            </a:r>
            <a:r>
              <a:rPr sz="1200" spc="0" dirty="0">
                <a:latin typeface="Georgia"/>
                <a:cs typeface="Georgia"/>
              </a:rPr>
              <a:t>Book </a:t>
            </a:r>
            <a:r>
              <a:rPr sz="1200" spc="-10" dirty="0">
                <a:latin typeface="Georgia"/>
                <a:cs typeface="Georgia"/>
              </a:rPr>
              <a:t>an </a:t>
            </a:r>
            <a:r>
              <a:rPr sz="1200" spc="-5" dirty="0">
                <a:latin typeface="Georgia"/>
                <a:cs typeface="Georgia"/>
              </a:rPr>
              <a:t>available </a:t>
            </a:r>
            <a:r>
              <a:rPr sz="1200" spc="-10" dirty="0">
                <a:latin typeface="Georgia"/>
                <a:cs typeface="Georgia"/>
              </a:rPr>
              <a:t>activity </a:t>
            </a:r>
            <a:r>
              <a:rPr sz="1200" spc="10" dirty="0">
                <a:latin typeface="Georgia"/>
                <a:cs typeface="Georgia"/>
              </a:rPr>
              <a:t>&amp; </a:t>
            </a:r>
            <a:r>
              <a:rPr sz="1200" spc="-5" dirty="0">
                <a:latin typeface="Georgia"/>
                <a:cs typeface="Georgia"/>
              </a:rPr>
              <a:t>update</a:t>
            </a:r>
            <a:r>
              <a:rPr sz="1200" spc="-9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calendar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19005" y="4423727"/>
            <a:ext cx="1548765" cy="762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latin typeface="Georgia"/>
                <a:cs typeface="Georgia"/>
              </a:rPr>
              <a:t>activity_availability()  calendar_availability()  book_activity()  update_calendar()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12764" y="3333787"/>
            <a:ext cx="1765300" cy="329565"/>
          </a:xfrm>
          <a:custGeom>
            <a:avLst/>
            <a:gdLst/>
            <a:ahLst/>
            <a:cxnLst/>
            <a:rect l="l" t="t" r="r" b="b"/>
            <a:pathLst>
              <a:path w="1765300" h="329564">
                <a:moveTo>
                  <a:pt x="0" y="329272"/>
                </a:moveTo>
                <a:lnTo>
                  <a:pt x="1764791" y="329272"/>
                </a:lnTo>
                <a:lnTo>
                  <a:pt x="1764791" y="0"/>
                </a:lnTo>
                <a:lnTo>
                  <a:pt x="0" y="0"/>
                </a:lnTo>
                <a:lnTo>
                  <a:pt x="0" y="329272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08763" y="3384486"/>
            <a:ext cx="175450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latin typeface="Georgia"/>
                <a:cs typeface="Georgia"/>
              </a:rPr>
              <a:t>calendar_availability()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6014" y="3815888"/>
            <a:ext cx="695960" cy="664210"/>
          </a:xfrm>
          <a:custGeom>
            <a:avLst/>
            <a:gdLst/>
            <a:ahLst/>
            <a:cxnLst/>
            <a:rect l="l" t="t" r="r" b="b"/>
            <a:pathLst>
              <a:path w="695960" h="664210">
                <a:moveTo>
                  <a:pt x="645702" y="440643"/>
                </a:moveTo>
                <a:lnTo>
                  <a:pt x="626229" y="485848"/>
                </a:lnTo>
                <a:lnTo>
                  <a:pt x="601010" y="526692"/>
                </a:lnTo>
                <a:lnTo>
                  <a:pt x="570698" y="562859"/>
                </a:lnTo>
                <a:lnTo>
                  <a:pt x="535945" y="594031"/>
                </a:lnTo>
                <a:lnTo>
                  <a:pt x="497405" y="619891"/>
                </a:lnTo>
                <a:lnTo>
                  <a:pt x="455730" y="640123"/>
                </a:lnTo>
                <a:lnTo>
                  <a:pt x="411573" y="654409"/>
                </a:lnTo>
                <a:lnTo>
                  <a:pt x="365586" y="662431"/>
                </a:lnTo>
                <a:lnTo>
                  <a:pt x="318422" y="663874"/>
                </a:lnTo>
                <a:lnTo>
                  <a:pt x="270733" y="658418"/>
                </a:lnTo>
                <a:lnTo>
                  <a:pt x="223173" y="645748"/>
                </a:lnTo>
                <a:lnTo>
                  <a:pt x="178000" y="626304"/>
                </a:lnTo>
                <a:lnTo>
                  <a:pt x="137181" y="601102"/>
                </a:lnTo>
                <a:lnTo>
                  <a:pt x="101033" y="570799"/>
                </a:lnTo>
                <a:lnTo>
                  <a:pt x="69874" y="536048"/>
                </a:lnTo>
                <a:lnTo>
                  <a:pt x="44020" y="497503"/>
                </a:lnTo>
                <a:lnTo>
                  <a:pt x="23788" y="455820"/>
                </a:lnTo>
                <a:lnTo>
                  <a:pt x="9496" y="411652"/>
                </a:lnTo>
                <a:lnTo>
                  <a:pt x="1461" y="365653"/>
                </a:lnTo>
                <a:lnTo>
                  <a:pt x="0" y="318479"/>
                </a:lnTo>
                <a:lnTo>
                  <a:pt x="5430" y="270783"/>
                </a:lnTo>
                <a:lnTo>
                  <a:pt x="18068" y="223219"/>
                </a:lnTo>
                <a:lnTo>
                  <a:pt x="37541" y="178044"/>
                </a:lnTo>
                <a:lnTo>
                  <a:pt x="62760" y="137217"/>
                </a:lnTo>
                <a:lnTo>
                  <a:pt x="93072" y="101059"/>
                </a:lnTo>
                <a:lnTo>
                  <a:pt x="127825" y="69888"/>
                </a:lnTo>
                <a:lnTo>
                  <a:pt x="166365" y="44023"/>
                </a:lnTo>
                <a:lnTo>
                  <a:pt x="208040" y="23783"/>
                </a:lnTo>
                <a:lnTo>
                  <a:pt x="252197" y="9486"/>
                </a:lnTo>
                <a:lnTo>
                  <a:pt x="298184" y="1452"/>
                </a:lnTo>
                <a:lnTo>
                  <a:pt x="345348" y="0"/>
                </a:lnTo>
                <a:lnTo>
                  <a:pt x="393037" y="5447"/>
                </a:lnTo>
                <a:lnTo>
                  <a:pt x="440597" y="18114"/>
                </a:lnTo>
                <a:lnTo>
                  <a:pt x="489389" y="39519"/>
                </a:lnTo>
                <a:lnTo>
                  <a:pt x="533580" y="68068"/>
                </a:lnTo>
                <a:lnTo>
                  <a:pt x="572487" y="103030"/>
                </a:lnTo>
                <a:lnTo>
                  <a:pt x="605424" y="143675"/>
                </a:lnTo>
                <a:lnTo>
                  <a:pt x="631709" y="189273"/>
                </a:lnTo>
                <a:lnTo>
                  <a:pt x="650655" y="239094"/>
                </a:lnTo>
                <a:lnTo>
                  <a:pt x="695740" y="239094"/>
                </a:lnTo>
                <a:lnTo>
                  <a:pt x="616492" y="331931"/>
                </a:lnTo>
                <a:lnTo>
                  <a:pt x="506002" y="239094"/>
                </a:lnTo>
                <a:lnTo>
                  <a:pt x="550071" y="239094"/>
                </a:lnTo>
                <a:lnTo>
                  <a:pt x="526956" y="196995"/>
                </a:lnTo>
                <a:lnTo>
                  <a:pt x="496830" y="161428"/>
                </a:lnTo>
                <a:lnTo>
                  <a:pt x="460948" y="132900"/>
                </a:lnTo>
                <a:lnTo>
                  <a:pt x="420563" y="111920"/>
                </a:lnTo>
                <a:lnTo>
                  <a:pt x="376927" y="98994"/>
                </a:lnTo>
                <a:lnTo>
                  <a:pt x="331294" y="94630"/>
                </a:lnTo>
                <a:lnTo>
                  <a:pt x="284916" y="99336"/>
                </a:lnTo>
                <a:lnTo>
                  <a:pt x="239048" y="113618"/>
                </a:lnTo>
                <a:lnTo>
                  <a:pt x="196954" y="136776"/>
                </a:lnTo>
                <a:lnTo>
                  <a:pt x="161401" y="166933"/>
                </a:lnTo>
                <a:lnTo>
                  <a:pt x="132894" y="202837"/>
                </a:lnTo>
                <a:lnTo>
                  <a:pt x="111937" y="243238"/>
                </a:lnTo>
                <a:lnTo>
                  <a:pt x="99034" y="286883"/>
                </a:lnTo>
                <a:lnTo>
                  <a:pt x="94691" y="332521"/>
                </a:lnTo>
                <a:lnTo>
                  <a:pt x="99411" y="378900"/>
                </a:lnTo>
                <a:lnTo>
                  <a:pt x="113699" y="424768"/>
                </a:lnTo>
                <a:lnTo>
                  <a:pt x="136815" y="466904"/>
                </a:lnTo>
                <a:lnTo>
                  <a:pt x="166940" y="502488"/>
                </a:lnTo>
                <a:lnTo>
                  <a:pt x="202822" y="531018"/>
                </a:lnTo>
                <a:lnTo>
                  <a:pt x="243207" y="551991"/>
                </a:lnTo>
                <a:lnTo>
                  <a:pt x="286843" y="564902"/>
                </a:lnTo>
                <a:lnTo>
                  <a:pt x="332476" y="569251"/>
                </a:lnTo>
                <a:lnTo>
                  <a:pt x="378854" y="564532"/>
                </a:lnTo>
                <a:lnTo>
                  <a:pt x="424722" y="550244"/>
                </a:lnTo>
                <a:lnTo>
                  <a:pt x="468190" y="526079"/>
                </a:lnTo>
                <a:lnTo>
                  <a:pt x="505288" y="493793"/>
                </a:lnTo>
                <a:lnTo>
                  <a:pt x="534932" y="454554"/>
                </a:lnTo>
                <a:lnTo>
                  <a:pt x="556040" y="409528"/>
                </a:lnTo>
                <a:lnTo>
                  <a:pt x="645702" y="440643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82184" y="4589843"/>
            <a:ext cx="278066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Georgia"/>
                <a:cs typeface="Georgia"/>
              </a:rPr>
              <a:t>Loop </a:t>
            </a:r>
            <a:r>
              <a:rPr sz="1200" spc="-10" dirty="0">
                <a:latin typeface="Georgia"/>
                <a:cs typeface="Georgia"/>
              </a:rPr>
              <a:t>till </a:t>
            </a:r>
            <a:r>
              <a:rPr sz="1200" spc="5" dirty="0">
                <a:latin typeface="Georgia"/>
                <a:cs typeface="Georgia"/>
              </a:rPr>
              <a:t>a </a:t>
            </a:r>
            <a:r>
              <a:rPr sz="1200" spc="-10" dirty="0">
                <a:latin typeface="Georgia"/>
                <a:cs typeface="Georgia"/>
              </a:rPr>
              <a:t>desired activity </a:t>
            </a:r>
            <a:r>
              <a:rPr sz="1200" spc="-5" dirty="0">
                <a:latin typeface="Georgia"/>
                <a:cs typeface="Georgia"/>
              </a:rPr>
              <a:t>fits</a:t>
            </a:r>
            <a:r>
              <a:rPr sz="1200" spc="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availability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80659" y="4934381"/>
            <a:ext cx="1554480" cy="32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565"/>
              </a:spcBef>
            </a:pPr>
            <a:r>
              <a:rPr sz="1200" spc="-10" dirty="0">
                <a:latin typeface="Georgia"/>
                <a:cs typeface="Georgia"/>
              </a:rPr>
              <a:t>book_activity()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80659" y="5391746"/>
            <a:ext cx="1554480" cy="32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530"/>
              </a:spcBef>
            </a:pPr>
            <a:r>
              <a:rPr sz="1200" spc="-10" dirty="0">
                <a:latin typeface="Georgia"/>
                <a:cs typeface="Georgia"/>
              </a:rPr>
              <a:t>update_calendar()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16539" y="3384486"/>
            <a:ext cx="176403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latin typeface="Georgia"/>
                <a:cs typeface="Georgia"/>
              </a:rPr>
              <a:t>activity_availability()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501015"/>
            <a:ext cx="2961017" cy="331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29883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Agent </a:t>
            </a:r>
            <a:r>
              <a:rPr sz="2800" spc="10" dirty="0"/>
              <a:t>Use</a:t>
            </a:r>
            <a:r>
              <a:rPr sz="2800" spc="-105" dirty="0"/>
              <a:t> </a:t>
            </a:r>
            <a:r>
              <a:rPr sz="2800" spc="-5" dirty="0"/>
              <a:t>Cases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887339" y="654748"/>
            <a:ext cx="2505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0" dirty="0">
                <a:solidFill>
                  <a:srgbClr val="C00000"/>
                </a:solidFill>
                <a:latin typeface="Georgia"/>
                <a:cs typeface="Georgia"/>
              </a:rPr>
              <a:t>Pros </a:t>
            </a:r>
            <a:r>
              <a:rPr sz="1800" b="1" dirty="0">
                <a:solidFill>
                  <a:srgbClr val="C00000"/>
                </a:solidFill>
                <a:latin typeface="Georgia"/>
                <a:cs typeface="Georgia"/>
              </a:rPr>
              <a:t>of </a:t>
            </a:r>
            <a:r>
              <a:rPr sz="1800" b="1" spc="-5" dirty="0">
                <a:solidFill>
                  <a:srgbClr val="C00000"/>
                </a:solidFill>
                <a:latin typeface="Georgia"/>
                <a:cs typeface="Georgia"/>
              </a:rPr>
              <a:t>using</a:t>
            </a:r>
            <a:r>
              <a:rPr sz="1800" b="1" spc="-4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b="1" spc="-15" dirty="0">
                <a:solidFill>
                  <a:srgbClr val="C00000"/>
                </a:solidFill>
                <a:latin typeface="Georgia"/>
                <a:cs typeface="Georgia"/>
              </a:rPr>
              <a:t>Agents: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7339" y="929449"/>
            <a:ext cx="5734685" cy="53835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Availability</a:t>
            </a:r>
            <a:r>
              <a:rPr sz="1800" spc="-5" dirty="0">
                <a:latin typeface="Georgia"/>
                <a:cs typeface="Georgia"/>
              </a:rPr>
              <a:t>: Available </a:t>
            </a:r>
            <a:r>
              <a:rPr sz="1800" spc="0" dirty="0">
                <a:latin typeface="Georgia"/>
                <a:cs typeface="Georgia"/>
              </a:rPr>
              <a:t>24/7, </a:t>
            </a:r>
            <a:r>
              <a:rPr sz="1800" spc="-25" dirty="0">
                <a:latin typeface="Georgia"/>
                <a:cs typeface="Georgia"/>
              </a:rPr>
              <a:t>365</a:t>
            </a:r>
            <a:r>
              <a:rPr sz="1800" spc="7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days/year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Multi-lingual</a:t>
            </a:r>
            <a:r>
              <a:rPr sz="1800" spc="-5" dirty="0">
                <a:latin typeface="Georgia"/>
                <a:cs typeface="Georgia"/>
              </a:rPr>
              <a:t>: Delivers </a:t>
            </a:r>
            <a:r>
              <a:rPr sz="1800" spc="-10" dirty="0">
                <a:latin typeface="Georgia"/>
                <a:cs typeface="Georgia"/>
              </a:rPr>
              <a:t>multilingual</a:t>
            </a:r>
            <a:r>
              <a:rPr sz="1800" spc="75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support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Efficiency</a:t>
            </a:r>
            <a:r>
              <a:rPr sz="1800" spc="-5" dirty="0">
                <a:latin typeface="Georgia"/>
                <a:cs typeface="Georgia"/>
              </a:rPr>
              <a:t>: Improves </a:t>
            </a:r>
            <a:r>
              <a:rPr sz="1800" dirty="0">
                <a:latin typeface="Georgia"/>
                <a:cs typeface="Georgia"/>
              </a:rPr>
              <a:t>response</a:t>
            </a:r>
            <a:r>
              <a:rPr sz="1800" spc="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time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Consistency</a:t>
            </a:r>
            <a:r>
              <a:rPr sz="1800" spc="-5" dirty="0">
                <a:latin typeface="Georgia"/>
                <a:cs typeface="Georgia"/>
              </a:rPr>
              <a:t>: Ensures </a:t>
            </a:r>
            <a:r>
              <a:rPr sz="1800" dirty="0">
                <a:latin typeface="Georgia"/>
                <a:cs typeface="Georgia"/>
              </a:rPr>
              <a:t>more </a:t>
            </a:r>
            <a:r>
              <a:rPr sz="1800" spc="-15" dirty="0">
                <a:latin typeface="Georgia"/>
                <a:cs typeface="Georgia"/>
              </a:rPr>
              <a:t>consistent</a:t>
            </a:r>
            <a:r>
              <a:rPr sz="1800" spc="3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support</a:t>
            </a: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Convenience</a:t>
            </a:r>
            <a:r>
              <a:rPr sz="1800" spc="-5" dirty="0">
                <a:latin typeface="Georgia"/>
                <a:cs typeface="Georgia"/>
              </a:rPr>
              <a:t>: Offers </a:t>
            </a:r>
            <a:r>
              <a:rPr sz="1800" spc="-10" dirty="0">
                <a:latin typeface="Georgia"/>
                <a:cs typeface="Georgia"/>
              </a:rPr>
              <a:t>convenient </a:t>
            </a:r>
            <a:r>
              <a:rPr sz="1800" spc="-5" dirty="0">
                <a:latin typeface="Georgia"/>
                <a:cs typeface="Georgia"/>
              </a:rPr>
              <a:t>self-service</a:t>
            </a:r>
            <a:r>
              <a:rPr sz="1800" spc="8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options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Scale</a:t>
            </a:r>
            <a:r>
              <a:rPr sz="1800" spc="-5" dirty="0">
                <a:latin typeface="Georgia"/>
                <a:cs typeface="Georgia"/>
              </a:rPr>
              <a:t>: </a:t>
            </a:r>
            <a:r>
              <a:rPr sz="1800" dirty="0">
                <a:latin typeface="Georgia"/>
                <a:cs typeface="Georgia"/>
              </a:rPr>
              <a:t>Serves more </a:t>
            </a:r>
            <a:r>
              <a:rPr sz="1800" spc="-5" dirty="0">
                <a:latin typeface="Georgia"/>
                <a:cs typeface="Georgia"/>
              </a:rPr>
              <a:t>customers </a:t>
            </a:r>
            <a:r>
              <a:rPr sz="1800" spc="0" dirty="0">
                <a:latin typeface="Georgia"/>
                <a:cs typeface="Georgia"/>
              </a:rPr>
              <a:t>at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scale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b="1" spc="-5" dirty="0">
                <a:latin typeface="Georgia"/>
                <a:cs typeface="Georgia"/>
              </a:rPr>
              <a:t>Cost</a:t>
            </a:r>
            <a:r>
              <a:rPr sz="1800" spc="-5" dirty="0">
                <a:latin typeface="Georgia"/>
                <a:cs typeface="Georgia"/>
              </a:rPr>
              <a:t>: can be cheaper </a:t>
            </a:r>
            <a:r>
              <a:rPr sz="1800" dirty="0">
                <a:latin typeface="Georgia"/>
                <a:cs typeface="Georgia"/>
              </a:rPr>
              <a:t>than human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C00000"/>
                </a:solidFill>
                <a:latin typeface="Georgia"/>
                <a:cs typeface="Georgia"/>
              </a:rPr>
              <a:t>Cons: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latin typeface="Georgia"/>
                <a:cs typeface="Georgia"/>
              </a:rPr>
              <a:t>Not</a:t>
            </a:r>
            <a:r>
              <a:rPr sz="1800" spc="-5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Human</a:t>
            </a: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latin typeface="Georgia"/>
                <a:cs typeface="Georgia"/>
              </a:rPr>
              <a:t>Technology </a:t>
            </a:r>
            <a:r>
              <a:rPr sz="1800" spc="-5" dirty="0">
                <a:latin typeface="Georgia"/>
                <a:cs typeface="Georgia"/>
              </a:rPr>
              <a:t>still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maturing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latin typeface="Georgia"/>
                <a:cs typeface="Georgia"/>
              </a:rPr>
              <a:t>Application </a:t>
            </a:r>
            <a:r>
              <a:rPr sz="1800" spc="-5" dirty="0">
                <a:latin typeface="Georgia"/>
                <a:cs typeface="Georgia"/>
              </a:rPr>
              <a:t>space still</a:t>
            </a:r>
            <a:r>
              <a:rPr sz="180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maturing</a:t>
            </a:r>
            <a:endParaRPr sz="1800" dirty="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Georgia"/>
                <a:cs typeface="Georgia"/>
              </a:rPr>
              <a:t>Cost: </a:t>
            </a:r>
            <a:r>
              <a:rPr sz="1800" spc="-10" dirty="0">
                <a:latin typeface="Georgia"/>
                <a:cs typeface="Georgia"/>
              </a:rPr>
              <a:t>usually </a:t>
            </a:r>
            <a:r>
              <a:rPr sz="1800" dirty="0">
                <a:latin typeface="Georgia"/>
                <a:cs typeface="Georgia"/>
              </a:rPr>
              <a:t>more </a:t>
            </a:r>
            <a:r>
              <a:rPr sz="1800" spc="-10" dirty="0">
                <a:latin typeface="Georgia"/>
                <a:cs typeface="Georgia"/>
              </a:rPr>
              <a:t>expensive </a:t>
            </a:r>
            <a:r>
              <a:rPr sz="1800" dirty="0">
                <a:latin typeface="Georgia"/>
                <a:cs typeface="Georgia"/>
              </a:rPr>
              <a:t>than </a:t>
            </a:r>
            <a:r>
              <a:rPr sz="1800" spc="-5" dirty="0">
                <a:latin typeface="Georgia"/>
                <a:cs typeface="Georgia"/>
              </a:rPr>
              <a:t>other</a:t>
            </a:r>
            <a:r>
              <a:rPr sz="1800" spc="5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software</a:t>
            </a:r>
          </a:p>
        </p:txBody>
      </p:sp>
      <p:sp>
        <p:nvSpPr>
          <p:cNvPr id="8" name="object 8"/>
          <p:cNvSpPr/>
          <p:nvPr/>
        </p:nvSpPr>
        <p:spPr>
          <a:xfrm>
            <a:off x="905255" y="1454150"/>
            <a:ext cx="1325880" cy="1326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39896" y="1381125"/>
            <a:ext cx="1600200" cy="160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8095" y="3868928"/>
            <a:ext cx="1600200" cy="16005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9896" y="3969511"/>
            <a:ext cx="1417320" cy="14085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13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320675"/>
            <a:ext cx="3198850" cy="275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3253" y="476111"/>
            <a:ext cx="105521" cy="38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5334" y="320675"/>
            <a:ext cx="3515360" cy="346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69215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  <a:tabLst>
                <a:tab pos="3364865" algn="l"/>
              </a:tabLst>
            </a:pPr>
            <a:r>
              <a:rPr sz="2800" spc="-10" dirty="0"/>
              <a:t>Patterns</a:t>
            </a:r>
            <a:r>
              <a:rPr sz="2800" spc="10" dirty="0"/>
              <a:t> </a:t>
            </a:r>
            <a:r>
              <a:rPr sz="2800" dirty="0"/>
              <a:t>and</a:t>
            </a:r>
            <a:r>
              <a:rPr sz="2800" spc="15" dirty="0"/>
              <a:t> </a:t>
            </a:r>
            <a:r>
              <a:rPr sz="2800" dirty="0"/>
              <a:t>Anti	</a:t>
            </a:r>
            <a:r>
              <a:rPr sz="2800" spc="-10" dirty="0"/>
              <a:t>Patterns </a:t>
            </a:r>
            <a:r>
              <a:rPr sz="2800" dirty="0"/>
              <a:t>for</a:t>
            </a:r>
            <a:r>
              <a:rPr sz="2800" spc="-45" dirty="0"/>
              <a:t> </a:t>
            </a:r>
            <a:r>
              <a:rPr sz="2800" spc="0" dirty="0"/>
              <a:t>Agents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When </a:t>
            </a:r>
            <a:r>
              <a:rPr sz="2350" spc="0" dirty="0">
                <a:solidFill>
                  <a:srgbClr val="C00000"/>
                </a:solidFill>
              </a:rPr>
              <a:t>to use, </a:t>
            </a:r>
            <a:r>
              <a:rPr sz="2350" spc="10" dirty="0">
                <a:solidFill>
                  <a:srgbClr val="C00000"/>
                </a:solidFill>
              </a:rPr>
              <a:t>or not </a:t>
            </a:r>
            <a:r>
              <a:rPr sz="2350" spc="0" dirty="0">
                <a:solidFill>
                  <a:srgbClr val="C00000"/>
                </a:solidFill>
              </a:rPr>
              <a:t>to </a:t>
            </a:r>
            <a:r>
              <a:rPr sz="2350" spc="25" dirty="0">
                <a:solidFill>
                  <a:srgbClr val="C00000"/>
                </a:solidFill>
              </a:rPr>
              <a:t>use </a:t>
            </a:r>
            <a:r>
              <a:rPr sz="2350" spc="-10" dirty="0">
                <a:solidFill>
                  <a:srgbClr val="C00000"/>
                </a:solidFill>
              </a:rPr>
              <a:t>an</a:t>
            </a:r>
            <a:r>
              <a:rPr sz="2350" spc="225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agent</a:t>
            </a:r>
            <a:endParaRPr sz="2350"/>
          </a:p>
        </p:txBody>
      </p:sp>
      <p:sp>
        <p:nvSpPr>
          <p:cNvPr id="8" name="object 8"/>
          <p:cNvSpPr/>
          <p:nvPr/>
        </p:nvSpPr>
        <p:spPr>
          <a:xfrm>
            <a:off x="164592" y="2844545"/>
            <a:ext cx="1600200" cy="1600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7895" y="2935985"/>
            <a:ext cx="1426463" cy="1426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49423" y="4289552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0" y="0"/>
                </a:moveTo>
                <a:lnTo>
                  <a:pt x="7452359" y="0"/>
                </a:lnTo>
                <a:lnTo>
                  <a:pt x="7644383" y="192150"/>
                </a:lnTo>
                <a:lnTo>
                  <a:pt x="7452359" y="384175"/>
                </a:lnTo>
                <a:lnTo>
                  <a:pt x="0" y="3841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9423" y="1884172"/>
            <a:ext cx="7644765" cy="375285"/>
          </a:xfrm>
          <a:custGeom>
            <a:avLst/>
            <a:gdLst/>
            <a:ahLst/>
            <a:cxnLst/>
            <a:rect l="l" t="t" r="r" b="b"/>
            <a:pathLst>
              <a:path w="7644765" h="375285">
                <a:moveTo>
                  <a:pt x="7644383" y="374903"/>
                </a:moveTo>
                <a:lnTo>
                  <a:pt x="187451" y="374903"/>
                </a:lnTo>
                <a:lnTo>
                  <a:pt x="0" y="187451"/>
                </a:lnTo>
                <a:lnTo>
                  <a:pt x="187451" y="0"/>
                </a:lnTo>
                <a:lnTo>
                  <a:pt x="7644383" y="0"/>
                </a:lnTo>
                <a:lnTo>
                  <a:pt x="7644383" y="374903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9423" y="3082289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7644383" y="384175"/>
                </a:moveTo>
                <a:lnTo>
                  <a:pt x="192024" y="384175"/>
                </a:lnTo>
                <a:lnTo>
                  <a:pt x="0" y="192024"/>
                </a:lnTo>
                <a:lnTo>
                  <a:pt x="192024" y="0"/>
                </a:lnTo>
                <a:lnTo>
                  <a:pt x="7644383" y="0"/>
                </a:lnTo>
                <a:lnTo>
                  <a:pt x="7644383" y="384175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9423" y="3685921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7644383" y="384174"/>
                </a:moveTo>
                <a:lnTo>
                  <a:pt x="192024" y="384174"/>
                </a:lnTo>
                <a:lnTo>
                  <a:pt x="0" y="192150"/>
                </a:lnTo>
                <a:lnTo>
                  <a:pt x="192024" y="0"/>
                </a:lnTo>
                <a:lnTo>
                  <a:pt x="7644383" y="0"/>
                </a:lnTo>
                <a:lnTo>
                  <a:pt x="7644383" y="384174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49423" y="4893309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0" y="0"/>
                </a:moveTo>
                <a:lnTo>
                  <a:pt x="7452359" y="0"/>
                </a:lnTo>
                <a:lnTo>
                  <a:pt x="7644383" y="192023"/>
                </a:lnTo>
                <a:lnTo>
                  <a:pt x="7452359" y="384047"/>
                </a:lnTo>
                <a:lnTo>
                  <a:pt x="0" y="38404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9423" y="5496940"/>
            <a:ext cx="7644765" cy="375285"/>
          </a:xfrm>
          <a:custGeom>
            <a:avLst/>
            <a:gdLst/>
            <a:ahLst/>
            <a:cxnLst/>
            <a:rect l="l" t="t" r="r" b="b"/>
            <a:pathLst>
              <a:path w="7644765" h="375285">
                <a:moveTo>
                  <a:pt x="0" y="0"/>
                </a:moveTo>
                <a:lnTo>
                  <a:pt x="7456932" y="0"/>
                </a:lnTo>
                <a:lnTo>
                  <a:pt x="7644383" y="187477"/>
                </a:lnTo>
                <a:lnTo>
                  <a:pt x="7456932" y="374980"/>
                </a:lnTo>
                <a:lnTo>
                  <a:pt x="0" y="3749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49423" y="2478658"/>
            <a:ext cx="7644765" cy="384175"/>
          </a:xfrm>
          <a:custGeom>
            <a:avLst/>
            <a:gdLst/>
            <a:ahLst/>
            <a:cxnLst/>
            <a:rect l="l" t="t" r="r" b="b"/>
            <a:pathLst>
              <a:path w="7644765" h="384175">
                <a:moveTo>
                  <a:pt x="7644383" y="384175"/>
                </a:moveTo>
                <a:lnTo>
                  <a:pt x="192024" y="384175"/>
                </a:lnTo>
                <a:lnTo>
                  <a:pt x="0" y="192024"/>
                </a:lnTo>
                <a:lnTo>
                  <a:pt x="192024" y="0"/>
                </a:lnTo>
                <a:lnTo>
                  <a:pt x="7644383" y="0"/>
                </a:lnTo>
                <a:lnTo>
                  <a:pt x="7644383" y="384175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38245" y="1906968"/>
            <a:ext cx="4657090" cy="393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08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Mission </a:t>
            </a:r>
            <a:r>
              <a:rPr sz="1800" spc="-10" dirty="0">
                <a:latin typeface="Georgia"/>
                <a:cs typeface="Georgia"/>
              </a:rPr>
              <a:t>Critical/Error</a:t>
            </a:r>
            <a:r>
              <a:rPr sz="1800" spc="6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Sensitive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Georgia"/>
                <a:cs typeface="Georgia"/>
              </a:rPr>
              <a:t>Regulated Industries/Deterministic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outcomes</a:t>
            </a:r>
            <a:endParaRPr sz="1800">
              <a:latin typeface="Georgia"/>
              <a:cs typeface="Georgia"/>
            </a:endParaRPr>
          </a:p>
          <a:p>
            <a:pPr marL="1449705" marR="1565275" indent="-130810">
              <a:lnSpc>
                <a:spcPct val="220200"/>
              </a:lnSpc>
            </a:pPr>
            <a:r>
              <a:rPr sz="1800" dirty="0">
                <a:latin typeface="Georgia"/>
                <a:cs typeface="Georgia"/>
              </a:rPr>
              <a:t>Latency</a:t>
            </a:r>
            <a:r>
              <a:rPr sz="1800" spc="-5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Sensitive  </a:t>
            </a:r>
            <a:r>
              <a:rPr sz="1800" spc="-10" dirty="0">
                <a:latin typeface="Georgia"/>
                <a:cs typeface="Georgia"/>
              </a:rPr>
              <a:t>Cost</a:t>
            </a:r>
            <a:r>
              <a:rPr sz="1800" spc="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Sensitive</a:t>
            </a:r>
            <a:endParaRPr sz="1800">
              <a:latin typeface="Georgia"/>
              <a:cs typeface="Georgia"/>
            </a:endParaRPr>
          </a:p>
          <a:p>
            <a:pPr marL="1637664" marR="1711960" algn="ctr">
              <a:lnSpc>
                <a:spcPct val="220200"/>
              </a:lnSpc>
              <a:spcBef>
                <a:spcPts val="45"/>
              </a:spcBef>
            </a:pPr>
            <a:r>
              <a:rPr sz="1800" spc="-20" dirty="0">
                <a:latin typeface="Georgia"/>
                <a:cs typeface="Georgia"/>
              </a:rPr>
              <a:t>P</a:t>
            </a:r>
            <a:r>
              <a:rPr sz="1800" spc="-10" dirty="0">
                <a:latin typeface="Georgia"/>
                <a:cs typeface="Georgia"/>
              </a:rPr>
              <a:t>e</a:t>
            </a:r>
            <a:r>
              <a:rPr sz="1800" spc="50" dirty="0">
                <a:latin typeface="Georgia"/>
                <a:cs typeface="Georgia"/>
              </a:rPr>
              <a:t>r</a:t>
            </a:r>
            <a:r>
              <a:rPr sz="1800" spc="-10" dirty="0">
                <a:latin typeface="Georgia"/>
                <a:cs typeface="Georgia"/>
              </a:rPr>
              <a:t>f</a:t>
            </a:r>
            <a:r>
              <a:rPr sz="1800" spc="-40" dirty="0">
                <a:latin typeface="Georgia"/>
                <a:cs typeface="Georgia"/>
              </a:rPr>
              <a:t>o</a:t>
            </a:r>
            <a:r>
              <a:rPr sz="1800" spc="50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m</a:t>
            </a:r>
            <a:r>
              <a:rPr sz="1800" spc="-50" dirty="0">
                <a:latin typeface="Georgia"/>
                <a:cs typeface="Georgia"/>
              </a:rPr>
              <a:t>a</a:t>
            </a:r>
            <a:r>
              <a:rPr sz="1800" spc="5" dirty="0">
                <a:latin typeface="Georgia"/>
                <a:cs typeface="Georgia"/>
              </a:rPr>
              <a:t>n</a:t>
            </a:r>
            <a:r>
              <a:rPr sz="1800" spc="-30" dirty="0">
                <a:latin typeface="Georgia"/>
                <a:cs typeface="Georgia"/>
              </a:rPr>
              <a:t>c</a:t>
            </a:r>
            <a:r>
              <a:rPr sz="1800" dirty="0">
                <a:latin typeface="Georgia"/>
                <a:cs typeface="Georgia"/>
              </a:rPr>
              <a:t>e  </a:t>
            </a:r>
            <a:r>
              <a:rPr sz="1800" spc="-5" dirty="0">
                <a:latin typeface="Georgia"/>
                <a:cs typeface="Georgia"/>
              </a:rPr>
              <a:t>Flexibility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R="73660" algn="ctr">
              <a:lnSpc>
                <a:spcPct val="100000"/>
              </a:lnSpc>
            </a:pPr>
            <a:r>
              <a:rPr sz="1800" spc="-5" dirty="0">
                <a:latin typeface="Georgia"/>
                <a:cs typeface="Georgia"/>
              </a:rPr>
              <a:t>Model </a:t>
            </a:r>
            <a:r>
              <a:rPr sz="1800" spc="-10" dirty="0">
                <a:latin typeface="Georgia"/>
                <a:cs typeface="Georgia"/>
              </a:rPr>
              <a:t>driven Decision</a:t>
            </a:r>
            <a:r>
              <a:rPr sz="1800" spc="85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Making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14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320675"/>
            <a:ext cx="3198850" cy="275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3253" y="476111"/>
            <a:ext cx="105521" cy="38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5334" y="320675"/>
            <a:ext cx="3515360" cy="346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69215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  <a:tabLst>
                <a:tab pos="3364865" algn="l"/>
              </a:tabLst>
            </a:pPr>
            <a:r>
              <a:rPr sz="2800" spc="-10" dirty="0"/>
              <a:t>Patterns</a:t>
            </a:r>
            <a:r>
              <a:rPr sz="2800" spc="10" dirty="0"/>
              <a:t> </a:t>
            </a:r>
            <a:r>
              <a:rPr sz="2800" dirty="0"/>
              <a:t>and</a:t>
            </a:r>
            <a:r>
              <a:rPr sz="2800" spc="15" dirty="0"/>
              <a:t> </a:t>
            </a:r>
            <a:r>
              <a:rPr sz="2800" dirty="0"/>
              <a:t>Anti	</a:t>
            </a:r>
            <a:r>
              <a:rPr sz="2800" spc="-10" dirty="0"/>
              <a:t>Patterns </a:t>
            </a:r>
            <a:r>
              <a:rPr sz="2800" dirty="0"/>
              <a:t>for</a:t>
            </a:r>
            <a:r>
              <a:rPr sz="2800" spc="-45" dirty="0"/>
              <a:t> </a:t>
            </a:r>
            <a:r>
              <a:rPr sz="2800" spc="0" dirty="0"/>
              <a:t>Agents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When </a:t>
            </a:r>
            <a:r>
              <a:rPr sz="2350" spc="0" dirty="0">
                <a:solidFill>
                  <a:srgbClr val="C00000"/>
                </a:solidFill>
              </a:rPr>
              <a:t>to use, </a:t>
            </a:r>
            <a:r>
              <a:rPr sz="2350" spc="10" dirty="0">
                <a:solidFill>
                  <a:srgbClr val="C00000"/>
                </a:solidFill>
              </a:rPr>
              <a:t>or not </a:t>
            </a:r>
            <a:r>
              <a:rPr sz="2350" spc="0" dirty="0">
                <a:solidFill>
                  <a:srgbClr val="C00000"/>
                </a:solidFill>
              </a:rPr>
              <a:t>to </a:t>
            </a:r>
            <a:r>
              <a:rPr sz="2350" spc="25" dirty="0">
                <a:solidFill>
                  <a:srgbClr val="C00000"/>
                </a:solidFill>
              </a:rPr>
              <a:t>use </a:t>
            </a:r>
            <a:r>
              <a:rPr sz="2350" spc="-10" dirty="0">
                <a:solidFill>
                  <a:srgbClr val="C00000"/>
                </a:solidFill>
              </a:rPr>
              <a:t>an</a:t>
            </a:r>
            <a:r>
              <a:rPr sz="2350" spc="225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agent</a:t>
            </a:r>
            <a:endParaRPr sz="2350"/>
          </a:p>
        </p:txBody>
      </p:sp>
      <p:sp>
        <p:nvSpPr>
          <p:cNvPr id="8" name="object 8"/>
          <p:cNvSpPr/>
          <p:nvPr/>
        </p:nvSpPr>
        <p:spPr>
          <a:xfrm>
            <a:off x="10104119" y="219494"/>
            <a:ext cx="841248" cy="841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19104" y="320128"/>
            <a:ext cx="704088" cy="640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0715" y="1895284"/>
            <a:ext cx="9890125" cy="2164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application: mission critical/error sensitive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or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in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a highly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regulated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industry?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583C5"/>
              </a:buClr>
              <a:buFont typeface="Georgia"/>
              <a:buAutoNum type="arabicPeriod"/>
            </a:pPr>
            <a:endParaRPr sz="21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task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path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predictable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or can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be</a:t>
            </a:r>
            <a:r>
              <a:rPr sz="200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predefined?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2583C5"/>
              </a:buClr>
              <a:buFont typeface="Georgia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value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of the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task worth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the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 cost?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583C5"/>
              </a:buClr>
              <a:buFont typeface="Georgia"/>
              <a:buAutoNum type="arabicPeriod"/>
            </a:pPr>
            <a:endParaRPr sz="21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2000" spc="-2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latency</a:t>
            </a:r>
            <a:r>
              <a:rPr sz="2000" spc="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critical?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15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715" y="4893817"/>
            <a:ext cx="10761980" cy="57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Use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an </a:t>
            </a: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1800" spc="10" dirty="0">
                <a:solidFill>
                  <a:srgbClr val="C00000"/>
                </a:solidFill>
                <a:latin typeface="Georgia"/>
                <a:cs typeface="Georgia"/>
              </a:rPr>
              <a:t>in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cases </a:t>
            </a: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where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error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is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tolerable,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open-endedness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is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appreciated,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the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execution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path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is</a:t>
            </a:r>
            <a:r>
              <a:rPr sz="1800" spc="10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harder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to code,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cost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is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not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an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issue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and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latency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can be</a:t>
            </a:r>
            <a:r>
              <a:rPr sz="1800" spc="-8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tolerated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327" y="485394"/>
            <a:ext cx="4461510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44996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Components </a:t>
            </a:r>
            <a:r>
              <a:rPr sz="2800" spc="0" dirty="0"/>
              <a:t>of </a:t>
            </a:r>
            <a:r>
              <a:rPr sz="2800" spc="-5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16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305" y="1292045"/>
            <a:ext cx="4928235" cy="415734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2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5" dirty="0">
                <a:solidFill>
                  <a:srgbClr val="C00000"/>
                </a:solidFill>
                <a:latin typeface="Georgia"/>
                <a:cs typeface="Georgia"/>
              </a:rPr>
              <a:t>AI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Agents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have several </a:t>
            </a: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Key</a:t>
            </a:r>
            <a:r>
              <a:rPr sz="2000" spc="5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characteristics</a:t>
            </a:r>
            <a:endParaRPr sz="20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920"/>
              </a:spcBef>
              <a:buClr>
                <a:srgbClr val="1382AC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Purpose/Goal</a:t>
            </a:r>
            <a:endParaRPr sz="20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985"/>
              </a:spcBef>
              <a:buClr>
                <a:srgbClr val="1382AC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Reasoning/Planning</a:t>
            </a:r>
            <a:endParaRPr sz="20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990"/>
              </a:spcBef>
              <a:buClr>
                <a:srgbClr val="1382AC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Memory</a:t>
            </a:r>
            <a:endParaRPr sz="20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920"/>
              </a:spcBef>
              <a:buClr>
                <a:srgbClr val="1382AC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Tools </a:t>
            </a:r>
            <a:r>
              <a:rPr sz="2000" spc="5" dirty="0">
                <a:solidFill>
                  <a:srgbClr val="2583C5"/>
                </a:solidFill>
                <a:latin typeface="Georgia"/>
                <a:cs typeface="Georgia"/>
              </a:rPr>
              <a:t>&amp;</a:t>
            </a:r>
            <a:r>
              <a:rPr sz="200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Actions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194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0" dirty="0">
                <a:solidFill>
                  <a:srgbClr val="C00000"/>
                </a:solidFill>
                <a:latin typeface="Georgia"/>
                <a:cs typeface="Georgia"/>
              </a:rPr>
              <a:t>Tier</a:t>
            </a:r>
            <a:r>
              <a:rPr sz="2000" spc="-20" dirty="0">
                <a:solidFill>
                  <a:srgbClr val="C00000"/>
                </a:solidFill>
                <a:latin typeface="Georgia"/>
                <a:cs typeface="Georgia"/>
              </a:rPr>
              <a:t> 2: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1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Guardrails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55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470534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Communication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63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470534" algn="l"/>
              </a:tabLst>
            </a:pP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Learning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485394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355790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Designing an</a:t>
            </a:r>
            <a:r>
              <a:rPr sz="2800" spc="-80" dirty="0"/>
              <a:t> </a:t>
            </a:r>
            <a:r>
              <a:rPr sz="2800" spc="-5" dirty="0"/>
              <a:t>Agent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538728" y="1664563"/>
            <a:ext cx="4846320" cy="433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2072" y="5432933"/>
            <a:ext cx="2307590" cy="0"/>
          </a:xfrm>
          <a:custGeom>
            <a:avLst/>
            <a:gdLst/>
            <a:ahLst/>
            <a:cxnLst/>
            <a:rect l="l" t="t" r="r" b="b"/>
            <a:pathLst>
              <a:path w="2307590">
                <a:moveTo>
                  <a:pt x="2307208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8316" y="5263641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5" h="338454">
                <a:moveTo>
                  <a:pt x="169163" y="0"/>
                </a:moveTo>
                <a:lnTo>
                  <a:pt x="124177" y="6048"/>
                </a:lnTo>
                <a:lnTo>
                  <a:pt x="83763" y="23118"/>
                </a:lnTo>
                <a:lnTo>
                  <a:pt x="49529" y="49593"/>
                </a:lnTo>
                <a:lnTo>
                  <a:pt x="23085" y="83857"/>
                </a:lnTo>
                <a:lnTo>
                  <a:pt x="6039" y="124295"/>
                </a:lnTo>
                <a:lnTo>
                  <a:pt x="0" y="169291"/>
                </a:lnTo>
                <a:lnTo>
                  <a:pt x="6039" y="214277"/>
                </a:lnTo>
                <a:lnTo>
                  <a:pt x="23085" y="254691"/>
                </a:lnTo>
                <a:lnTo>
                  <a:pt x="49529" y="288925"/>
                </a:lnTo>
                <a:lnTo>
                  <a:pt x="83763" y="315369"/>
                </a:lnTo>
                <a:lnTo>
                  <a:pt x="124177" y="332415"/>
                </a:lnTo>
                <a:lnTo>
                  <a:pt x="169163" y="338455"/>
                </a:lnTo>
                <a:lnTo>
                  <a:pt x="214150" y="332415"/>
                </a:lnTo>
                <a:lnTo>
                  <a:pt x="254564" y="315369"/>
                </a:lnTo>
                <a:lnTo>
                  <a:pt x="288797" y="288925"/>
                </a:lnTo>
                <a:lnTo>
                  <a:pt x="315242" y="254691"/>
                </a:lnTo>
                <a:lnTo>
                  <a:pt x="332288" y="214277"/>
                </a:lnTo>
                <a:lnTo>
                  <a:pt x="338327" y="169291"/>
                </a:lnTo>
                <a:lnTo>
                  <a:pt x="332288" y="124295"/>
                </a:lnTo>
                <a:lnTo>
                  <a:pt x="315242" y="83857"/>
                </a:lnTo>
                <a:lnTo>
                  <a:pt x="288797" y="49593"/>
                </a:lnTo>
                <a:lnTo>
                  <a:pt x="254564" y="23118"/>
                </a:lnTo>
                <a:lnTo>
                  <a:pt x="214150" y="6048"/>
                </a:lnTo>
                <a:lnTo>
                  <a:pt x="1691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8316" y="5263641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5" h="338454">
                <a:moveTo>
                  <a:pt x="0" y="169291"/>
                </a:moveTo>
                <a:lnTo>
                  <a:pt x="6039" y="124295"/>
                </a:lnTo>
                <a:lnTo>
                  <a:pt x="23085" y="83857"/>
                </a:lnTo>
                <a:lnTo>
                  <a:pt x="49529" y="49593"/>
                </a:lnTo>
                <a:lnTo>
                  <a:pt x="83763" y="23118"/>
                </a:lnTo>
                <a:lnTo>
                  <a:pt x="124177" y="6048"/>
                </a:lnTo>
                <a:lnTo>
                  <a:pt x="169163" y="0"/>
                </a:lnTo>
                <a:lnTo>
                  <a:pt x="214150" y="6048"/>
                </a:lnTo>
                <a:lnTo>
                  <a:pt x="254564" y="23118"/>
                </a:lnTo>
                <a:lnTo>
                  <a:pt x="288797" y="49593"/>
                </a:lnTo>
                <a:lnTo>
                  <a:pt x="315242" y="83857"/>
                </a:lnTo>
                <a:lnTo>
                  <a:pt x="332288" y="124295"/>
                </a:lnTo>
                <a:lnTo>
                  <a:pt x="338327" y="169291"/>
                </a:lnTo>
                <a:lnTo>
                  <a:pt x="332288" y="214277"/>
                </a:lnTo>
                <a:lnTo>
                  <a:pt x="315242" y="254691"/>
                </a:lnTo>
                <a:lnTo>
                  <a:pt x="288797" y="288925"/>
                </a:lnTo>
                <a:lnTo>
                  <a:pt x="254564" y="315369"/>
                </a:lnTo>
                <a:lnTo>
                  <a:pt x="214150" y="332415"/>
                </a:lnTo>
                <a:lnTo>
                  <a:pt x="169163" y="338455"/>
                </a:lnTo>
                <a:lnTo>
                  <a:pt x="124177" y="332415"/>
                </a:lnTo>
                <a:lnTo>
                  <a:pt x="83763" y="315369"/>
                </a:lnTo>
                <a:lnTo>
                  <a:pt x="49529" y="288925"/>
                </a:lnTo>
                <a:lnTo>
                  <a:pt x="23085" y="254691"/>
                </a:lnTo>
                <a:lnTo>
                  <a:pt x="6039" y="214277"/>
                </a:lnTo>
                <a:lnTo>
                  <a:pt x="0" y="169291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4370" y="4892230"/>
            <a:ext cx="3258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Purpose/Goal/Mission/Identity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9045" y="5293677"/>
            <a:ext cx="1576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System</a:t>
            </a:r>
            <a:r>
              <a:rPr sz="1800" spc="-4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Prompt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4213" y="1920112"/>
            <a:ext cx="210629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Georgia"/>
                <a:cs typeface="Georgia"/>
              </a:rPr>
              <a:t>Reasoning/Planning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4167" y="2272728"/>
            <a:ext cx="513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LL</a:t>
            </a:r>
            <a:r>
              <a:rPr sz="1800" dirty="0">
                <a:latin typeface="Georgia"/>
                <a:cs typeface="Georgia"/>
              </a:rPr>
              <a:t>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85631" y="1886711"/>
            <a:ext cx="1155065" cy="850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Georgia"/>
                <a:cs typeface="Georgia"/>
              </a:rPr>
              <a:t>Memory  S</a:t>
            </a:r>
            <a:r>
              <a:rPr sz="1800" spc="25" dirty="0">
                <a:latin typeface="Georgia"/>
                <a:cs typeface="Georgia"/>
              </a:rPr>
              <a:t>h</a:t>
            </a:r>
            <a:r>
              <a:rPr sz="1800" spc="-40" dirty="0">
                <a:latin typeface="Georgia"/>
                <a:cs typeface="Georgia"/>
              </a:rPr>
              <a:t>o</a:t>
            </a:r>
            <a:r>
              <a:rPr sz="1800" spc="-20" dirty="0">
                <a:latin typeface="Georgia"/>
                <a:cs typeface="Georgia"/>
              </a:rPr>
              <a:t>r</a:t>
            </a:r>
            <a:r>
              <a:rPr sz="1800" spc="30" dirty="0">
                <a:latin typeface="Georgia"/>
                <a:cs typeface="Georgia"/>
              </a:rPr>
              <a:t>t</a:t>
            </a:r>
            <a:r>
              <a:rPr sz="1800" dirty="0">
                <a:latin typeface="Georgia"/>
                <a:cs typeface="Georgia"/>
              </a:rPr>
              <a:t>-</a:t>
            </a:r>
            <a:r>
              <a:rPr sz="1800" spc="15" dirty="0">
                <a:latin typeface="Georgia"/>
                <a:cs typeface="Georgia"/>
              </a:rPr>
              <a:t>t</a:t>
            </a:r>
            <a:r>
              <a:rPr sz="1800" spc="-10" dirty="0">
                <a:latin typeface="Georgia"/>
                <a:cs typeface="Georgia"/>
              </a:rPr>
              <a:t>e</a:t>
            </a:r>
            <a:r>
              <a:rPr sz="1800" spc="-20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m  </a:t>
            </a:r>
            <a:r>
              <a:rPr sz="1800" spc="-5" dirty="0">
                <a:latin typeface="Georgia"/>
                <a:cs typeface="Georgia"/>
              </a:rPr>
              <a:t>Long-term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7043" y="2121928"/>
            <a:ext cx="499719" cy="475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93392" y="5076177"/>
            <a:ext cx="910928" cy="740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47871" y="2432939"/>
            <a:ext cx="1852930" cy="0"/>
          </a:xfrm>
          <a:custGeom>
            <a:avLst/>
            <a:gdLst/>
            <a:ahLst/>
            <a:cxnLst/>
            <a:rect l="l" t="t" r="r" b="b"/>
            <a:pathLst>
              <a:path w="1852929">
                <a:moveTo>
                  <a:pt x="1852422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4116" y="2263648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5">
                <a:moveTo>
                  <a:pt x="169163" y="0"/>
                </a:moveTo>
                <a:lnTo>
                  <a:pt x="124177" y="6048"/>
                </a:lnTo>
                <a:lnTo>
                  <a:pt x="83763" y="23118"/>
                </a:lnTo>
                <a:lnTo>
                  <a:pt x="49530" y="49593"/>
                </a:lnTo>
                <a:lnTo>
                  <a:pt x="23085" y="83857"/>
                </a:lnTo>
                <a:lnTo>
                  <a:pt x="6039" y="124295"/>
                </a:lnTo>
                <a:lnTo>
                  <a:pt x="0" y="169290"/>
                </a:lnTo>
                <a:lnTo>
                  <a:pt x="6039" y="214277"/>
                </a:lnTo>
                <a:lnTo>
                  <a:pt x="23085" y="254691"/>
                </a:lnTo>
                <a:lnTo>
                  <a:pt x="49530" y="288924"/>
                </a:lnTo>
                <a:lnTo>
                  <a:pt x="83763" y="315369"/>
                </a:lnTo>
                <a:lnTo>
                  <a:pt x="124177" y="332415"/>
                </a:lnTo>
                <a:lnTo>
                  <a:pt x="169163" y="338454"/>
                </a:lnTo>
                <a:lnTo>
                  <a:pt x="214150" y="332415"/>
                </a:lnTo>
                <a:lnTo>
                  <a:pt x="254564" y="315369"/>
                </a:lnTo>
                <a:lnTo>
                  <a:pt x="288797" y="288924"/>
                </a:lnTo>
                <a:lnTo>
                  <a:pt x="315242" y="254691"/>
                </a:lnTo>
                <a:lnTo>
                  <a:pt x="332288" y="214277"/>
                </a:lnTo>
                <a:lnTo>
                  <a:pt x="338328" y="169290"/>
                </a:lnTo>
                <a:lnTo>
                  <a:pt x="332288" y="124295"/>
                </a:lnTo>
                <a:lnTo>
                  <a:pt x="315242" y="83857"/>
                </a:lnTo>
                <a:lnTo>
                  <a:pt x="288797" y="49593"/>
                </a:lnTo>
                <a:lnTo>
                  <a:pt x="254564" y="23118"/>
                </a:lnTo>
                <a:lnTo>
                  <a:pt x="214150" y="6048"/>
                </a:lnTo>
                <a:lnTo>
                  <a:pt x="1691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14116" y="2263648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5">
                <a:moveTo>
                  <a:pt x="0" y="169290"/>
                </a:moveTo>
                <a:lnTo>
                  <a:pt x="6039" y="124295"/>
                </a:lnTo>
                <a:lnTo>
                  <a:pt x="23085" y="83857"/>
                </a:lnTo>
                <a:lnTo>
                  <a:pt x="49530" y="49593"/>
                </a:lnTo>
                <a:lnTo>
                  <a:pt x="83763" y="23118"/>
                </a:lnTo>
                <a:lnTo>
                  <a:pt x="124177" y="6048"/>
                </a:lnTo>
                <a:lnTo>
                  <a:pt x="169163" y="0"/>
                </a:lnTo>
                <a:lnTo>
                  <a:pt x="214150" y="6048"/>
                </a:lnTo>
                <a:lnTo>
                  <a:pt x="254564" y="23118"/>
                </a:lnTo>
                <a:lnTo>
                  <a:pt x="288797" y="49593"/>
                </a:lnTo>
                <a:lnTo>
                  <a:pt x="315242" y="83857"/>
                </a:lnTo>
                <a:lnTo>
                  <a:pt x="332288" y="124295"/>
                </a:lnTo>
                <a:lnTo>
                  <a:pt x="338328" y="169290"/>
                </a:lnTo>
                <a:lnTo>
                  <a:pt x="332288" y="214277"/>
                </a:lnTo>
                <a:lnTo>
                  <a:pt x="315242" y="254691"/>
                </a:lnTo>
                <a:lnTo>
                  <a:pt x="288797" y="288924"/>
                </a:lnTo>
                <a:lnTo>
                  <a:pt x="254564" y="315369"/>
                </a:lnTo>
                <a:lnTo>
                  <a:pt x="214150" y="332415"/>
                </a:lnTo>
                <a:lnTo>
                  <a:pt x="169163" y="338454"/>
                </a:lnTo>
                <a:lnTo>
                  <a:pt x="124177" y="332415"/>
                </a:lnTo>
                <a:lnTo>
                  <a:pt x="83763" y="315369"/>
                </a:lnTo>
                <a:lnTo>
                  <a:pt x="49530" y="288924"/>
                </a:lnTo>
                <a:lnTo>
                  <a:pt x="23085" y="254691"/>
                </a:lnTo>
                <a:lnTo>
                  <a:pt x="6039" y="214277"/>
                </a:lnTo>
                <a:lnTo>
                  <a:pt x="0" y="16929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94576" y="5432933"/>
            <a:ext cx="2307590" cy="0"/>
          </a:xfrm>
          <a:custGeom>
            <a:avLst/>
            <a:gdLst/>
            <a:ahLst/>
            <a:cxnLst/>
            <a:rect l="l" t="t" r="r" b="b"/>
            <a:pathLst>
              <a:path w="2307590">
                <a:moveTo>
                  <a:pt x="0" y="0"/>
                </a:moveTo>
                <a:lnTo>
                  <a:pt x="2307208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03435" y="5263641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8"/>
                </a:lnTo>
                <a:lnTo>
                  <a:pt x="83763" y="23118"/>
                </a:lnTo>
                <a:lnTo>
                  <a:pt x="49529" y="49593"/>
                </a:lnTo>
                <a:lnTo>
                  <a:pt x="23085" y="83857"/>
                </a:lnTo>
                <a:lnTo>
                  <a:pt x="6039" y="124295"/>
                </a:lnTo>
                <a:lnTo>
                  <a:pt x="0" y="169291"/>
                </a:lnTo>
                <a:lnTo>
                  <a:pt x="6039" y="214277"/>
                </a:lnTo>
                <a:lnTo>
                  <a:pt x="23085" y="254691"/>
                </a:lnTo>
                <a:lnTo>
                  <a:pt x="49530" y="288925"/>
                </a:lnTo>
                <a:lnTo>
                  <a:pt x="83763" y="315369"/>
                </a:lnTo>
                <a:lnTo>
                  <a:pt x="124177" y="332415"/>
                </a:lnTo>
                <a:lnTo>
                  <a:pt x="169164" y="338455"/>
                </a:lnTo>
                <a:lnTo>
                  <a:pt x="214150" y="332415"/>
                </a:lnTo>
                <a:lnTo>
                  <a:pt x="254564" y="315369"/>
                </a:lnTo>
                <a:lnTo>
                  <a:pt x="288798" y="288925"/>
                </a:lnTo>
                <a:lnTo>
                  <a:pt x="315242" y="254691"/>
                </a:lnTo>
                <a:lnTo>
                  <a:pt x="332288" y="214277"/>
                </a:lnTo>
                <a:lnTo>
                  <a:pt x="338328" y="169291"/>
                </a:lnTo>
                <a:lnTo>
                  <a:pt x="332288" y="124295"/>
                </a:lnTo>
                <a:lnTo>
                  <a:pt x="315242" y="83857"/>
                </a:lnTo>
                <a:lnTo>
                  <a:pt x="288798" y="49593"/>
                </a:lnTo>
                <a:lnTo>
                  <a:pt x="254564" y="23118"/>
                </a:lnTo>
                <a:lnTo>
                  <a:pt x="214150" y="6048"/>
                </a:lnTo>
                <a:lnTo>
                  <a:pt x="1691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03435" y="5263641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338328" y="169291"/>
                </a:moveTo>
                <a:lnTo>
                  <a:pt x="332288" y="214277"/>
                </a:lnTo>
                <a:lnTo>
                  <a:pt x="315242" y="254691"/>
                </a:lnTo>
                <a:lnTo>
                  <a:pt x="288798" y="288925"/>
                </a:lnTo>
                <a:lnTo>
                  <a:pt x="254564" y="315369"/>
                </a:lnTo>
                <a:lnTo>
                  <a:pt x="214150" y="332415"/>
                </a:lnTo>
                <a:lnTo>
                  <a:pt x="169164" y="338455"/>
                </a:lnTo>
                <a:lnTo>
                  <a:pt x="124177" y="332415"/>
                </a:lnTo>
                <a:lnTo>
                  <a:pt x="83763" y="315369"/>
                </a:lnTo>
                <a:lnTo>
                  <a:pt x="49530" y="288925"/>
                </a:lnTo>
                <a:lnTo>
                  <a:pt x="23085" y="254691"/>
                </a:lnTo>
                <a:lnTo>
                  <a:pt x="6039" y="214277"/>
                </a:lnTo>
                <a:lnTo>
                  <a:pt x="0" y="169291"/>
                </a:lnTo>
                <a:lnTo>
                  <a:pt x="6039" y="124295"/>
                </a:lnTo>
                <a:lnTo>
                  <a:pt x="23085" y="83857"/>
                </a:lnTo>
                <a:lnTo>
                  <a:pt x="49529" y="49593"/>
                </a:lnTo>
                <a:lnTo>
                  <a:pt x="83763" y="23118"/>
                </a:lnTo>
                <a:lnTo>
                  <a:pt x="124177" y="6048"/>
                </a:lnTo>
                <a:lnTo>
                  <a:pt x="169164" y="0"/>
                </a:lnTo>
                <a:lnTo>
                  <a:pt x="214150" y="6048"/>
                </a:lnTo>
                <a:lnTo>
                  <a:pt x="254564" y="23118"/>
                </a:lnTo>
                <a:lnTo>
                  <a:pt x="288798" y="49593"/>
                </a:lnTo>
                <a:lnTo>
                  <a:pt x="315242" y="83857"/>
                </a:lnTo>
                <a:lnTo>
                  <a:pt x="332288" y="124295"/>
                </a:lnTo>
                <a:lnTo>
                  <a:pt x="338328" y="169291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619106" y="4808664"/>
            <a:ext cx="1637664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Tools/Actions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5" dirty="0">
                <a:latin typeface="Georgia"/>
                <a:cs typeface="Georgia"/>
              </a:rPr>
              <a:t>Functions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47104" y="2432939"/>
            <a:ext cx="1852930" cy="0"/>
          </a:xfrm>
          <a:custGeom>
            <a:avLst/>
            <a:gdLst/>
            <a:ahLst/>
            <a:cxnLst/>
            <a:rect l="l" t="t" r="r" b="b"/>
            <a:pathLst>
              <a:path w="1852929">
                <a:moveTo>
                  <a:pt x="0" y="0"/>
                </a:moveTo>
                <a:lnTo>
                  <a:pt x="1852422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98764" y="2263648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5">
                <a:moveTo>
                  <a:pt x="169163" y="0"/>
                </a:moveTo>
                <a:lnTo>
                  <a:pt x="124177" y="6048"/>
                </a:lnTo>
                <a:lnTo>
                  <a:pt x="83763" y="23118"/>
                </a:lnTo>
                <a:lnTo>
                  <a:pt x="49529" y="49593"/>
                </a:lnTo>
                <a:lnTo>
                  <a:pt x="23085" y="83857"/>
                </a:lnTo>
                <a:lnTo>
                  <a:pt x="6039" y="124295"/>
                </a:lnTo>
                <a:lnTo>
                  <a:pt x="0" y="169290"/>
                </a:lnTo>
                <a:lnTo>
                  <a:pt x="6039" y="214277"/>
                </a:lnTo>
                <a:lnTo>
                  <a:pt x="23085" y="254691"/>
                </a:lnTo>
                <a:lnTo>
                  <a:pt x="49529" y="288924"/>
                </a:lnTo>
                <a:lnTo>
                  <a:pt x="83763" y="315369"/>
                </a:lnTo>
                <a:lnTo>
                  <a:pt x="124177" y="332415"/>
                </a:lnTo>
                <a:lnTo>
                  <a:pt x="169163" y="338454"/>
                </a:lnTo>
                <a:lnTo>
                  <a:pt x="214150" y="332415"/>
                </a:lnTo>
                <a:lnTo>
                  <a:pt x="254564" y="315369"/>
                </a:lnTo>
                <a:lnTo>
                  <a:pt x="288798" y="288924"/>
                </a:lnTo>
                <a:lnTo>
                  <a:pt x="315242" y="254691"/>
                </a:lnTo>
                <a:lnTo>
                  <a:pt x="332288" y="214277"/>
                </a:lnTo>
                <a:lnTo>
                  <a:pt x="338327" y="169290"/>
                </a:lnTo>
                <a:lnTo>
                  <a:pt x="332288" y="124295"/>
                </a:lnTo>
                <a:lnTo>
                  <a:pt x="315242" y="83857"/>
                </a:lnTo>
                <a:lnTo>
                  <a:pt x="288797" y="49593"/>
                </a:lnTo>
                <a:lnTo>
                  <a:pt x="254564" y="23118"/>
                </a:lnTo>
                <a:lnTo>
                  <a:pt x="214150" y="6048"/>
                </a:lnTo>
                <a:lnTo>
                  <a:pt x="1691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98764" y="2263648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5">
                <a:moveTo>
                  <a:pt x="338327" y="169290"/>
                </a:moveTo>
                <a:lnTo>
                  <a:pt x="332288" y="214277"/>
                </a:lnTo>
                <a:lnTo>
                  <a:pt x="315242" y="254691"/>
                </a:lnTo>
                <a:lnTo>
                  <a:pt x="288798" y="288924"/>
                </a:lnTo>
                <a:lnTo>
                  <a:pt x="254564" y="315369"/>
                </a:lnTo>
                <a:lnTo>
                  <a:pt x="214150" y="332415"/>
                </a:lnTo>
                <a:lnTo>
                  <a:pt x="169163" y="338454"/>
                </a:lnTo>
                <a:lnTo>
                  <a:pt x="124177" y="332415"/>
                </a:lnTo>
                <a:lnTo>
                  <a:pt x="83763" y="315369"/>
                </a:lnTo>
                <a:lnTo>
                  <a:pt x="49529" y="288924"/>
                </a:lnTo>
                <a:lnTo>
                  <a:pt x="23085" y="254691"/>
                </a:lnTo>
                <a:lnTo>
                  <a:pt x="6039" y="214277"/>
                </a:lnTo>
                <a:lnTo>
                  <a:pt x="0" y="169290"/>
                </a:lnTo>
                <a:lnTo>
                  <a:pt x="6039" y="124295"/>
                </a:lnTo>
                <a:lnTo>
                  <a:pt x="23085" y="83857"/>
                </a:lnTo>
                <a:lnTo>
                  <a:pt x="49529" y="49593"/>
                </a:lnTo>
                <a:lnTo>
                  <a:pt x="83763" y="23118"/>
                </a:lnTo>
                <a:lnTo>
                  <a:pt x="124177" y="6048"/>
                </a:lnTo>
                <a:lnTo>
                  <a:pt x="169163" y="0"/>
                </a:lnTo>
                <a:lnTo>
                  <a:pt x="214150" y="6048"/>
                </a:lnTo>
                <a:lnTo>
                  <a:pt x="254564" y="23118"/>
                </a:lnTo>
                <a:lnTo>
                  <a:pt x="288797" y="49593"/>
                </a:lnTo>
                <a:lnTo>
                  <a:pt x="315242" y="83857"/>
                </a:lnTo>
                <a:lnTo>
                  <a:pt x="332288" y="124295"/>
                </a:lnTo>
                <a:lnTo>
                  <a:pt x="338327" y="16929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17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320675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355854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Designing </a:t>
            </a:r>
            <a:r>
              <a:rPr sz="2800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Choosing </a:t>
            </a:r>
            <a:r>
              <a:rPr sz="2350" spc="15" dirty="0">
                <a:solidFill>
                  <a:srgbClr val="C00000"/>
                </a:solidFill>
              </a:rPr>
              <a:t>an</a:t>
            </a:r>
            <a:r>
              <a:rPr sz="2350" spc="-5" dirty="0">
                <a:solidFill>
                  <a:srgbClr val="C00000"/>
                </a:solidFill>
              </a:rPr>
              <a:t> </a:t>
            </a:r>
            <a:r>
              <a:rPr sz="2350" spc="5" dirty="0">
                <a:solidFill>
                  <a:srgbClr val="C00000"/>
                </a:solidFill>
              </a:rPr>
              <a:t>LLM</a:t>
            </a:r>
            <a:endParaRPr sz="2350"/>
          </a:p>
        </p:txBody>
      </p:sp>
      <p:sp>
        <p:nvSpPr>
          <p:cNvPr id="6" name="object 6"/>
          <p:cNvSpPr txBox="1"/>
          <p:nvPr/>
        </p:nvSpPr>
        <p:spPr>
          <a:xfrm>
            <a:off x="11144504" y="254063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Planning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01070" y="164604"/>
            <a:ext cx="499732" cy="475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14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pc="-5" dirty="0"/>
              <a:t>Criteria </a:t>
            </a:r>
            <a:r>
              <a:rPr spc="-20" dirty="0"/>
              <a:t>to </a:t>
            </a:r>
            <a:r>
              <a:rPr dirty="0"/>
              <a:t>consider </a:t>
            </a:r>
            <a:r>
              <a:rPr spc="-5" dirty="0"/>
              <a:t>when choosing </a:t>
            </a:r>
            <a:r>
              <a:rPr spc="0" dirty="0"/>
              <a:t>a</a:t>
            </a:r>
            <a:r>
              <a:rPr spc="25" dirty="0"/>
              <a:t> </a:t>
            </a:r>
            <a:r>
              <a:rPr spc="-5" dirty="0"/>
              <a:t>model</a:t>
            </a:r>
          </a:p>
          <a:p>
            <a:pPr marL="469900" lvl="1" indent="-182880">
              <a:lnSpc>
                <a:spcPct val="100000"/>
              </a:lnSpc>
              <a:spcBef>
                <a:spcPts val="148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spc="-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complexity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73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Reasoning</a:t>
            </a:r>
            <a:r>
              <a:rPr sz="180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capabilities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Context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window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size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Tool</a:t>
            </a:r>
            <a:r>
              <a:rPr sz="1800" spc="-2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Calling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73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Latency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Cost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Compliance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&amp; data</a:t>
            </a:r>
            <a:r>
              <a:rPr sz="180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privacy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1561" y="3731259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screenshot of </a:t>
            </a:r>
            <a:r>
              <a:rPr sz="700" spc="0" dirty="0">
                <a:latin typeface="Calibri"/>
                <a:cs typeface="Calibri"/>
                <a:hlinkClick r:id="rId5"/>
              </a:rPr>
              <a:t>a</a:t>
            </a:r>
            <a:r>
              <a:rPr sz="700" spc="-70" dirty="0">
                <a:latin typeface="Calibri"/>
                <a:cs typeface="Calibri"/>
                <a:hlinkClick r:id="rId5"/>
              </a:rPr>
              <a:t> </a:t>
            </a:r>
            <a:r>
              <a:rPr sz="700" spc="-5" dirty="0">
                <a:latin typeface="Calibri"/>
                <a:cs typeface="Calibri"/>
                <a:hlinkClick r:id="rId5"/>
              </a:rPr>
              <a:t>computer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79560" y="3755045"/>
            <a:ext cx="7697545" cy="1110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509882" y="6360294"/>
            <a:ext cx="2622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18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320675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355854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Designing </a:t>
            </a:r>
            <a:r>
              <a:rPr sz="2800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System</a:t>
            </a:r>
            <a:r>
              <a:rPr sz="2350" spc="0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prompt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3393293" y="2670759"/>
            <a:ext cx="5467242" cy="3731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520423" y="6345847"/>
            <a:ext cx="24130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0" dirty="0">
                <a:solidFill>
                  <a:srgbClr val="FFFFFF"/>
                </a:solidFill>
                <a:latin typeface="Georgia"/>
                <a:cs typeface="Georgia"/>
              </a:rPr>
              <a:t>18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6967" y="2798826"/>
            <a:ext cx="2377440" cy="2680335"/>
          </a:xfrm>
          <a:custGeom>
            <a:avLst/>
            <a:gdLst/>
            <a:ahLst/>
            <a:cxnLst/>
            <a:rect l="l" t="t" r="r" b="b"/>
            <a:pathLst>
              <a:path w="2377440" h="2680335">
                <a:moveTo>
                  <a:pt x="0" y="0"/>
                </a:moveTo>
                <a:lnTo>
                  <a:pt x="1544827" y="0"/>
                </a:lnTo>
                <a:lnTo>
                  <a:pt x="1544827" y="1214120"/>
                </a:lnTo>
                <a:lnTo>
                  <a:pt x="1783080" y="1214120"/>
                </a:lnTo>
                <a:lnTo>
                  <a:pt x="1783080" y="1002665"/>
                </a:lnTo>
                <a:lnTo>
                  <a:pt x="2377440" y="1339850"/>
                </a:lnTo>
                <a:lnTo>
                  <a:pt x="1783080" y="1677035"/>
                </a:lnTo>
                <a:lnTo>
                  <a:pt x="1783080" y="1465580"/>
                </a:lnTo>
                <a:lnTo>
                  <a:pt x="1544827" y="1465580"/>
                </a:lnTo>
                <a:lnTo>
                  <a:pt x="1544827" y="2679827"/>
                </a:lnTo>
                <a:lnTo>
                  <a:pt x="0" y="267982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8499" y="3299269"/>
            <a:ext cx="1320165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25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You are a  </a:t>
            </a:r>
            <a:r>
              <a:rPr sz="1800" spc="-5" dirty="0">
                <a:latin typeface="Georgia"/>
                <a:cs typeface="Georgia"/>
              </a:rPr>
              <a:t>financial  </a:t>
            </a:r>
            <a:r>
              <a:rPr sz="1800" spc="-10" dirty="0">
                <a:latin typeface="Georgia"/>
                <a:cs typeface="Georgia"/>
              </a:rPr>
              <a:t>advisor. </a:t>
            </a:r>
            <a:r>
              <a:rPr sz="1800" spc="-5" dirty="0">
                <a:latin typeface="Georgia"/>
                <a:cs typeface="Georgia"/>
              </a:rPr>
              <a:t>You  </a:t>
            </a:r>
            <a:r>
              <a:rPr sz="1800" dirty="0">
                <a:latin typeface="Georgia"/>
                <a:cs typeface="Georgia"/>
              </a:rPr>
              <a:t>are </a:t>
            </a:r>
            <a:r>
              <a:rPr sz="1800" spc="-5" dirty="0">
                <a:latin typeface="Georgia"/>
                <a:cs typeface="Georgia"/>
              </a:rPr>
              <a:t>eloquent  </a:t>
            </a:r>
            <a:r>
              <a:rPr sz="1800" spc="-15" dirty="0">
                <a:latin typeface="Georgia"/>
                <a:cs typeface="Georgia"/>
              </a:rPr>
              <a:t>and   </a:t>
            </a:r>
            <a:r>
              <a:rPr sz="1800" spc="-25" dirty="0">
                <a:latin typeface="Georgia"/>
                <a:cs typeface="Georgia"/>
              </a:rPr>
              <a:t>p</a:t>
            </a:r>
            <a:r>
              <a:rPr sz="1800" spc="-20" dirty="0">
                <a:latin typeface="Georgia"/>
                <a:cs typeface="Georgia"/>
              </a:rPr>
              <a:t>r</a:t>
            </a:r>
            <a:r>
              <a:rPr sz="1800" spc="25" dirty="0">
                <a:latin typeface="Georgia"/>
                <a:cs typeface="Georgia"/>
              </a:rPr>
              <a:t>o</a:t>
            </a:r>
            <a:r>
              <a:rPr sz="1800" spc="-10" dirty="0">
                <a:latin typeface="Georgia"/>
                <a:cs typeface="Georgia"/>
              </a:rPr>
              <a:t>fe</a:t>
            </a:r>
            <a:r>
              <a:rPr sz="1800" spc="5" dirty="0">
                <a:latin typeface="Georgia"/>
                <a:cs typeface="Georgia"/>
              </a:rPr>
              <a:t>ss</a:t>
            </a:r>
            <a:r>
              <a:rPr sz="1800" spc="-25" dirty="0">
                <a:latin typeface="Georgia"/>
                <a:cs typeface="Georgia"/>
              </a:rPr>
              <a:t>i</a:t>
            </a:r>
            <a:r>
              <a:rPr sz="1800" spc="25" dirty="0">
                <a:latin typeface="Georgia"/>
                <a:cs typeface="Georgia"/>
              </a:rPr>
              <a:t>o</a:t>
            </a:r>
            <a:r>
              <a:rPr sz="1800" spc="-60" dirty="0">
                <a:latin typeface="Georgia"/>
                <a:cs typeface="Georgia"/>
              </a:rPr>
              <a:t>n</a:t>
            </a:r>
            <a:r>
              <a:rPr sz="1800" spc="25" dirty="0">
                <a:latin typeface="Georgia"/>
                <a:cs typeface="Georgia"/>
              </a:rPr>
              <a:t>a</a:t>
            </a:r>
            <a:r>
              <a:rPr sz="1800" spc="-15" dirty="0">
                <a:latin typeface="Georgia"/>
                <a:cs typeface="Georgia"/>
              </a:rPr>
              <a:t>l</a:t>
            </a:r>
            <a:r>
              <a:rPr sz="1800" dirty="0">
                <a:latin typeface="Georgia"/>
                <a:cs typeface="Georgia"/>
              </a:rPr>
              <a:t>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60535" y="2798826"/>
            <a:ext cx="2304415" cy="2680335"/>
          </a:xfrm>
          <a:custGeom>
            <a:avLst/>
            <a:gdLst/>
            <a:ahLst/>
            <a:cxnLst/>
            <a:rect l="l" t="t" r="r" b="b"/>
            <a:pathLst>
              <a:path w="2304415" h="2680335">
                <a:moveTo>
                  <a:pt x="0" y="1339850"/>
                </a:moveTo>
                <a:lnTo>
                  <a:pt x="576072" y="1006601"/>
                </a:lnTo>
                <a:lnTo>
                  <a:pt x="576072" y="1208913"/>
                </a:lnTo>
                <a:lnTo>
                  <a:pt x="807085" y="1208913"/>
                </a:lnTo>
                <a:lnTo>
                  <a:pt x="807085" y="0"/>
                </a:lnTo>
                <a:lnTo>
                  <a:pt x="2304288" y="0"/>
                </a:lnTo>
                <a:lnTo>
                  <a:pt x="2304288" y="2679827"/>
                </a:lnTo>
                <a:lnTo>
                  <a:pt x="807085" y="2679827"/>
                </a:lnTo>
                <a:lnTo>
                  <a:pt x="807085" y="1470787"/>
                </a:lnTo>
                <a:lnTo>
                  <a:pt x="576072" y="1470787"/>
                </a:lnTo>
                <a:lnTo>
                  <a:pt x="576072" y="1673225"/>
                </a:lnTo>
                <a:lnTo>
                  <a:pt x="0" y="133985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59695" y="3436810"/>
            <a:ext cx="132397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You are </a:t>
            </a:r>
            <a:r>
              <a:rPr sz="1800" dirty="0">
                <a:latin typeface="Georgia"/>
                <a:cs typeface="Georgia"/>
              </a:rPr>
              <a:t>a  teen</a:t>
            </a:r>
            <a:r>
              <a:rPr sz="1800" spc="-5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advisor.</a:t>
            </a:r>
            <a:endParaRPr sz="1800">
              <a:latin typeface="Georgia"/>
              <a:cs typeface="Georgia"/>
            </a:endParaRPr>
          </a:p>
          <a:p>
            <a:pPr marL="133350" marR="128270" indent="-1270" algn="ctr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Georgia"/>
                <a:cs typeface="Georgia"/>
              </a:rPr>
              <a:t>You are  young</a:t>
            </a:r>
            <a:r>
              <a:rPr sz="1800" spc="-60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and  </a:t>
            </a:r>
            <a:r>
              <a:rPr sz="1800" dirty="0">
                <a:latin typeface="Georgia"/>
                <a:cs typeface="Georgia"/>
              </a:rPr>
              <a:t>hip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92040" y="722502"/>
            <a:ext cx="2341245" cy="1838960"/>
          </a:xfrm>
          <a:custGeom>
            <a:avLst/>
            <a:gdLst/>
            <a:ahLst/>
            <a:cxnLst/>
            <a:rect l="l" t="t" r="r" b="b"/>
            <a:pathLst>
              <a:path w="2341245" h="1838960">
                <a:moveTo>
                  <a:pt x="0" y="0"/>
                </a:moveTo>
                <a:lnTo>
                  <a:pt x="2340864" y="0"/>
                </a:lnTo>
                <a:lnTo>
                  <a:pt x="2340864" y="1194562"/>
                </a:lnTo>
                <a:lnTo>
                  <a:pt x="1271905" y="1194562"/>
                </a:lnTo>
                <a:lnTo>
                  <a:pt x="1271905" y="1378839"/>
                </a:lnTo>
                <a:lnTo>
                  <a:pt x="1515872" y="1378839"/>
                </a:lnTo>
                <a:lnTo>
                  <a:pt x="1170432" y="1838452"/>
                </a:lnTo>
                <a:lnTo>
                  <a:pt x="824992" y="1378839"/>
                </a:lnTo>
                <a:lnTo>
                  <a:pt x="1068959" y="1378839"/>
                </a:lnTo>
                <a:lnTo>
                  <a:pt x="1068959" y="1194562"/>
                </a:lnTo>
                <a:lnTo>
                  <a:pt x="0" y="119456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63692" y="749363"/>
            <a:ext cx="1798955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You are </a:t>
            </a:r>
            <a:r>
              <a:rPr sz="1800" spc="-15" dirty="0">
                <a:latin typeface="Georgia"/>
                <a:cs typeface="Georgia"/>
              </a:rPr>
              <a:t>medical  </a:t>
            </a:r>
            <a:r>
              <a:rPr sz="1800" spc="-5" dirty="0">
                <a:latin typeface="Georgia"/>
                <a:cs typeface="Georgia"/>
              </a:rPr>
              <a:t>assistant. You</a:t>
            </a:r>
            <a:r>
              <a:rPr sz="1800" spc="-60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are  </a:t>
            </a:r>
            <a:r>
              <a:rPr sz="1800" spc="-10" dirty="0">
                <a:latin typeface="Georgia"/>
                <a:cs typeface="Georgia"/>
              </a:rPr>
              <a:t>caring </a:t>
            </a:r>
            <a:r>
              <a:rPr sz="1800" spc="-15" dirty="0">
                <a:latin typeface="Georgia"/>
                <a:cs typeface="Georgia"/>
              </a:rPr>
              <a:t>and  </a:t>
            </a:r>
            <a:r>
              <a:rPr sz="1800" spc="-5" dirty="0">
                <a:latin typeface="Georgia"/>
                <a:cs typeface="Georgia"/>
              </a:rPr>
              <a:t>empathetic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96338" y="6497284"/>
            <a:ext cx="7440930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z="1800" spc="-5" dirty="0">
                <a:latin typeface="Georgia"/>
                <a:cs typeface="Georgia"/>
              </a:rPr>
              <a:t>System </a:t>
            </a:r>
            <a:r>
              <a:rPr sz="1800" spc="-10" dirty="0">
                <a:latin typeface="Georgia"/>
                <a:cs typeface="Georgia"/>
              </a:rPr>
              <a:t>prompt </a:t>
            </a:r>
            <a:r>
              <a:rPr sz="1800" dirty="0">
                <a:latin typeface="Georgia"/>
                <a:cs typeface="Georgia"/>
              </a:rPr>
              <a:t>~ Agent </a:t>
            </a:r>
            <a:r>
              <a:rPr sz="1800" spc="-5" dirty="0">
                <a:latin typeface="Georgia"/>
                <a:cs typeface="Georgia"/>
              </a:rPr>
              <a:t>character/persona </a:t>
            </a:r>
            <a:r>
              <a:rPr sz="1800" dirty="0">
                <a:latin typeface="Georgia"/>
                <a:cs typeface="Georgia"/>
              </a:rPr>
              <a:t>&amp; </a:t>
            </a:r>
            <a:r>
              <a:rPr sz="1800" spc="-5" dirty="0">
                <a:latin typeface="Georgia"/>
                <a:cs typeface="Georgia"/>
              </a:rPr>
              <a:t>purpose/task </a:t>
            </a:r>
            <a:r>
              <a:rPr sz="1800" dirty="0">
                <a:latin typeface="Georgia"/>
                <a:cs typeface="Georgia"/>
              </a:rPr>
              <a:t>&amp;</a:t>
            </a:r>
            <a:r>
              <a:rPr sz="1800" spc="10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instructions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453390"/>
            <a:ext cx="3277590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53949"/>
            <a:ext cx="332486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Evaluating</a:t>
            </a:r>
            <a:r>
              <a:rPr sz="2800" spc="-8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 </a:t>
            </a:r>
            <a:r>
              <a:rPr sz="28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Agents</a:t>
            </a:r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Layers </a:t>
            </a:r>
            <a:r>
              <a:rPr sz="2350" spc="3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of </a:t>
            </a: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the</a:t>
            </a:r>
            <a:r>
              <a:rPr sz="2350" spc="-60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 </a:t>
            </a: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onion</a:t>
            </a:r>
            <a:endParaRPr sz="2350" dirty="0">
              <a:effectLst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24784" y="3920236"/>
            <a:ext cx="1472565" cy="1482090"/>
          </a:xfrm>
          <a:custGeom>
            <a:avLst/>
            <a:gdLst/>
            <a:ahLst/>
            <a:cxnLst/>
            <a:rect l="l" t="t" r="r" b="b"/>
            <a:pathLst>
              <a:path w="1472565" h="1482089">
                <a:moveTo>
                  <a:pt x="0" y="740918"/>
                </a:moveTo>
                <a:lnTo>
                  <a:pt x="1565" y="692202"/>
                </a:lnTo>
                <a:lnTo>
                  <a:pt x="6198" y="644329"/>
                </a:lnTo>
                <a:lnTo>
                  <a:pt x="13800" y="597394"/>
                </a:lnTo>
                <a:lnTo>
                  <a:pt x="24275" y="551496"/>
                </a:lnTo>
                <a:lnTo>
                  <a:pt x="37526" y="506732"/>
                </a:lnTo>
                <a:lnTo>
                  <a:pt x="53456" y="463199"/>
                </a:lnTo>
                <a:lnTo>
                  <a:pt x="71968" y="420997"/>
                </a:lnTo>
                <a:lnTo>
                  <a:pt x="92965" y="380221"/>
                </a:lnTo>
                <a:lnTo>
                  <a:pt x="116349" y="340971"/>
                </a:lnTo>
                <a:lnTo>
                  <a:pt x="142024" y="303343"/>
                </a:lnTo>
                <a:lnTo>
                  <a:pt x="169893" y="267434"/>
                </a:lnTo>
                <a:lnTo>
                  <a:pt x="199859" y="233344"/>
                </a:lnTo>
                <a:lnTo>
                  <a:pt x="231825" y="201169"/>
                </a:lnTo>
                <a:lnTo>
                  <a:pt x="265693" y="171006"/>
                </a:lnTo>
                <a:lnTo>
                  <a:pt x="301367" y="142955"/>
                </a:lnTo>
                <a:lnTo>
                  <a:pt x="338751" y="117111"/>
                </a:lnTo>
                <a:lnTo>
                  <a:pt x="377746" y="93574"/>
                </a:lnTo>
                <a:lnTo>
                  <a:pt x="418255" y="72440"/>
                </a:lnTo>
                <a:lnTo>
                  <a:pt x="460183" y="53807"/>
                </a:lnTo>
                <a:lnTo>
                  <a:pt x="503432" y="37772"/>
                </a:lnTo>
                <a:lnTo>
                  <a:pt x="547904" y="24434"/>
                </a:lnTo>
                <a:lnTo>
                  <a:pt x="593503" y="13891"/>
                </a:lnTo>
                <a:lnTo>
                  <a:pt x="640132" y="6238"/>
                </a:lnTo>
                <a:lnTo>
                  <a:pt x="687694" y="1576"/>
                </a:lnTo>
                <a:lnTo>
                  <a:pt x="736091" y="0"/>
                </a:lnTo>
                <a:lnTo>
                  <a:pt x="784489" y="1576"/>
                </a:lnTo>
                <a:lnTo>
                  <a:pt x="832051" y="6238"/>
                </a:lnTo>
                <a:lnTo>
                  <a:pt x="878680" y="13891"/>
                </a:lnTo>
                <a:lnTo>
                  <a:pt x="924279" y="24434"/>
                </a:lnTo>
                <a:lnTo>
                  <a:pt x="968751" y="37772"/>
                </a:lnTo>
                <a:lnTo>
                  <a:pt x="1012000" y="53807"/>
                </a:lnTo>
                <a:lnTo>
                  <a:pt x="1053928" y="72440"/>
                </a:lnTo>
                <a:lnTo>
                  <a:pt x="1094437" y="93574"/>
                </a:lnTo>
                <a:lnTo>
                  <a:pt x="1133432" y="117111"/>
                </a:lnTo>
                <a:lnTo>
                  <a:pt x="1170816" y="142955"/>
                </a:lnTo>
                <a:lnTo>
                  <a:pt x="1206490" y="171006"/>
                </a:lnTo>
                <a:lnTo>
                  <a:pt x="1240358" y="201169"/>
                </a:lnTo>
                <a:lnTo>
                  <a:pt x="1272324" y="233344"/>
                </a:lnTo>
                <a:lnTo>
                  <a:pt x="1302290" y="267434"/>
                </a:lnTo>
                <a:lnTo>
                  <a:pt x="1330159" y="303343"/>
                </a:lnTo>
                <a:lnTo>
                  <a:pt x="1355834" y="340971"/>
                </a:lnTo>
                <a:lnTo>
                  <a:pt x="1379218" y="380221"/>
                </a:lnTo>
                <a:lnTo>
                  <a:pt x="1400215" y="420997"/>
                </a:lnTo>
                <a:lnTo>
                  <a:pt x="1418727" y="463199"/>
                </a:lnTo>
                <a:lnTo>
                  <a:pt x="1434657" y="506732"/>
                </a:lnTo>
                <a:lnTo>
                  <a:pt x="1447908" y="551496"/>
                </a:lnTo>
                <a:lnTo>
                  <a:pt x="1458383" y="597394"/>
                </a:lnTo>
                <a:lnTo>
                  <a:pt x="1465985" y="644329"/>
                </a:lnTo>
                <a:lnTo>
                  <a:pt x="1470618" y="692202"/>
                </a:lnTo>
                <a:lnTo>
                  <a:pt x="1472184" y="740918"/>
                </a:lnTo>
                <a:lnTo>
                  <a:pt x="1470618" y="789632"/>
                </a:lnTo>
                <a:lnTo>
                  <a:pt x="1465985" y="837505"/>
                </a:lnTo>
                <a:lnTo>
                  <a:pt x="1458383" y="884438"/>
                </a:lnTo>
                <a:lnTo>
                  <a:pt x="1447908" y="930333"/>
                </a:lnTo>
                <a:lnTo>
                  <a:pt x="1434657" y="975094"/>
                </a:lnTo>
                <a:lnTo>
                  <a:pt x="1418727" y="1018623"/>
                </a:lnTo>
                <a:lnTo>
                  <a:pt x="1400215" y="1060821"/>
                </a:lnTo>
                <a:lnTo>
                  <a:pt x="1379218" y="1101592"/>
                </a:lnTo>
                <a:lnTo>
                  <a:pt x="1355834" y="1140838"/>
                </a:lnTo>
                <a:lnTo>
                  <a:pt x="1330159" y="1178461"/>
                </a:lnTo>
                <a:lnTo>
                  <a:pt x="1302290" y="1214364"/>
                </a:lnTo>
                <a:lnTo>
                  <a:pt x="1272324" y="1248449"/>
                </a:lnTo>
                <a:lnTo>
                  <a:pt x="1240358" y="1280619"/>
                </a:lnTo>
                <a:lnTo>
                  <a:pt x="1206490" y="1310776"/>
                </a:lnTo>
                <a:lnTo>
                  <a:pt x="1170816" y="1338823"/>
                </a:lnTo>
                <a:lnTo>
                  <a:pt x="1133432" y="1364661"/>
                </a:lnTo>
                <a:lnTo>
                  <a:pt x="1094437" y="1388194"/>
                </a:lnTo>
                <a:lnTo>
                  <a:pt x="1053928" y="1409324"/>
                </a:lnTo>
                <a:lnTo>
                  <a:pt x="1012000" y="1427952"/>
                </a:lnTo>
                <a:lnTo>
                  <a:pt x="968751" y="1443983"/>
                </a:lnTo>
                <a:lnTo>
                  <a:pt x="924279" y="1457318"/>
                </a:lnTo>
                <a:lnTo>
                  <a:pt x="878680" y="1467859"/>
                </a:lnTo>
                <a:lnTo>
                  <a:pt x="832051" y="1475509"/>
                </a:lnTo>
                <a:lnTo>
                  <a:pt x="784489" y="1480171"/>
                </a:lnTo>
                <a:lnTo>
                  <a:pt x="736091" y="1481747"/>
                </a:lnTo>
                <a:lnTo>
                  <a:pt x="687694" y="1480171"/>
                </a:lnTo>
                <a:lnTo>
                  <a:pt x="640132" y="1475509"/>
                </a:lnTo>
                <a:lnTo>
                  <a:pt x="593503" y="1467859"/>
                </a:lnTo>
                <a:lnTo>
                  <a:pt x="547904" y="1457318"/>
                </a:lnTo>
                <a:lnTo>
                  <a:pt x="503432" y="1443983"/>
                </a:lnTo>
                <a:lnTo>
                  <a:pt x="460183" y="1427952"/>
                </a:lnTo>
                <a:lnTo>
                  <a:pt x="418255" y="1409324"/>
                </a:lnTo>
                <a:lnTo>
                  <a:pt x="377746" y="1388194"/>
                </a:lnTo>
                <a:lnTo>
                  <a:pt x="338751" y="1364661"/>
                </a:lnTo>
                <a:lnTo>
                  <a:pt x="301367" y="1338823"/>
                </a:lnTo>
                <a:lnTo>
                  <a:pt x="265693" y="1310776"/>
                </a:lnTo>
                <a:lnTo>
                  <a:pt x="231825" y="1280619"/>
                </a:lnTo>
                <a:lnTo>
                  <a:pt x="199859" y="1248449"/>
                </a:lnTo>
                <a:lnTo>
                  <a:pt x="169893" y="1214364"/>
                </a:lnTo>
                <a:lnTo>
                  <a:pt x="142024" y="1178461"/>
                </a:lnTo>
                <a:lnTo>
                  <a:pt x="116349" y="1140838"/>
                </a:lnTo>
                <a:lnTo>
                  <a:pt x="92965" y="1101592"/>
                </a:lnTo>
                <a:lnTo>
                  <a:pt x="71968" y="1060821"/>
                </a:lnTo>
                <a:lnTo>
                  <a:pt x="53456" y="1018623"/>
                </a:lnTo>
                <a:lnTo>
                  <a:pt x="37526" y="975094"/>
                </a:lnTo>
                <a:lnTo>
                  <a:pt x="24275" y="930333"/>
                </a:lnTo>
                <a:lnTo>
                  <a:pt x="13800" y="884438"/>
                </a:lnTo>
                <a:lnTo>
                  <a:pt x="6198" y="837505"/>
                </a:lnTo>
                <a:lnTo>
                  <a:pt x="1565" y="789632"/>
                </a:lnTo>
                <a:lnTo>
                  <a:pt x="0" y="740918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7855" y="2804413"/>
            <a:ext cx="2606040" cy="2597785"/>
          </a:xfrm>
          <a:custGeom>
            <a:avLst/>
            <a:gdLst/>
            <a:ahLst/>
            <a:cxnLst/>
            <a:rect l="l" t="t" r="r" b="b"/>
            <a:pathLst>
              <a:path w="2606040" h="2597785">
                <a:moveTo>
                  <a:pt x="0" y="1298828"/>
                </a:moveTo>
                <a:lnTo>
                  <a:pt x="859" y="1251215"/>
                </a:lnTo>
                <a:lnTo>
                  <a:pt x="3418" y="1204033"/>
                </a:lnTo>
                <a:lnTo>
                  <a:pt x="7646" y="1157312"/>
                </a:lnTo>
                <a:lnTo>
                  <a:pt x="13515" y="1111081"/>
                </a:lnTo>
                <a:lnTo>
                  <a:pt x="20995" y="1065370"/>
                </a:lnTo>
                <a:lnTo>
                  <a:pt x="30056" y="1020207"/>
                </a:lnTo>
                <a:lnTo>
                  <a:pt x="40669" y="975624"/>
                </a:lnTo>
                <a:lnTo>
                  <a:pt x="52805" y="931648"/>
                </a:lnTo>
                <a:lnTo>
                  <a:pt x="66434" y="888309"/>
                </a:lnTo>
                <a:lnTo>
                  <a:pt x="81526" y="845636"/>
                </a:lnTo>
                <a:lnTo>
                  <a:pt x="98053" y="803659"/>
                </a:lnTo>
                <a:lnTo>
                  <a:pt x="115984" y="762408"/>
                </a:lnTo>
                <a:lnTo>
                  <a:pt x="135291" y="721910"/>
                </a:lnTo>
                <a:lnTo>
                  <a:pt x="155943" y="682197"/>
                </a:lnTo>
                <a:lnTo>
                  <a:pt x="177912" y="643297"/>
                </a:lnTo>
                <a:lnTo>
                  <a:pt x="201168" y="605239"/>
                </a:lnTo>
                <a:lnTo>
                  <a:pt x="225682" y="568053"/>
                </a:lnTo>
                <a:lnTo>
                  <a:pt x="251423" y="531769"/>
                </a:lnTo>
                <a:lnTo>
                  <a:pt x="278363" y="496415"/>
                </a:lnTo>
                <a:lnTo>
                  <a:pt x="306472" y="462021"/>
                </a:lnTo>
                <a:lnTo>
                  <a:pt x="335721" y="428616"/>
                </a:lnTo>
                <a:lnTo>
                  <a:pt x="366080" y="396230"/>
                </a:lnTo>
                <a:lnTo>
                  <a:pt x="397519" y="364892"/>
                </a:lnTo>
                <a:lnTo>
                  <a:pt x="430010" y="334631"/>
                </a:lnTo>
                <a:lnTo>
                  <a:pt x="463523" y="305477"/>
                </a:lnTo>
                <a:lnTo>
                  <a:pt x="498029" y="277459"/>
                </a:lnTo>
                <a:lnTo>
                  <a:pt x="533497" y="250606"/>
                </a:lnTo>
                <a:lnTo>
                  <a:pt x="569899" y="224948"/>
                </a:lnTo>
                <a:lnTo>
                  <a:pt x="607205" y="200514"/>
                </a:lnTo>
                <a:lnTo>
                  <a:pt x="645385" y="177334"/>
                </a:lnTo>
                <a:lnTo>
                  <a:pt x="684411" y="155436"/>
                </a:lnTo>
                <a:lnTo>
                  <a:pt x="724252" y="134851"/>
                </a:lnTo>
                <a:lnTo>
                  <a:pt x="764880" y="115607"/>
                </a:lnTo>
                <a:lnTo>
                  <a:pt x="806264" y="97734"/>
                </a:lnTo>
                <a:lnTo>
                  <a:pt x="848376" y="81261"/>
                </a:lnTo>
                <a:lnTo>
                  <a:pt x="891186" y="66217"/>
                </a:lnTo>
                <a:lnTo>
                  <a:pt x="934664" y="52633"/>
                </a:lnTo>
                <a:lnTo>
                  <a:pt x="978781" y="40537"/>
                </a:lnTo>
                <a:lnTo>
                  <a:pt x="1023508" y="29958"/>
                </a:lnTo>
                <a:lnTo>
                  <a:pt x="1068815" y="20926"/>
                </a:lnTo>
                <a:lnTo>
                  <a:pt x="1114672" y="13471"/>
                </a:lnTo>
                <a:lnTo>
                  <a:pt x="1161051" y="7621"/>
                </a:lnTo>
                <a:lnTo>
                  <a:pt x="1207921" y="3406"/>
                </a:lnTo>
                <a:lnTo>
                  <a:pt x="1255254" y="856"/>
                </a:lnTo>
                <a:lnTo>
                  <a:pt x="1303020" y="0"/>
                </a:lnTo>
                <a:lnTo>
                  <a:pt x="1350785" y="856"/>
                </a:lnTo>
                <a:lnTo>
                  <a:pt x="1398118" y="3406"/>
                </a:lnTo>
                <a:lnTo>
                  <a:pt x="1444988" y="7621"/>
                </a:lnTo>
                <a:lnTo>
                  <a:pt x="1491367" y="13471"/>
                </a:lnTo>
                <a:lnTo>
                  <a:pt x="1537224" y="20926"/>
                </a:lnTo>
                <a:lnTo>
                  <a:pt x="1582531" y="29958"/>
                </a:lnTo>
                <a:lnTo>
                  <a:pt x="1627258" y="40537"/>
                </a:lnTo>
                <a:lnTo>
                  <a:pt x="1671375" y="52633"/>
                </a:lnTo>
                <a:lnTo>
                  <a:pt x="1714853" y="66217"/>
                </a:lnTo>
                <a:lnTo>
                  <a:pt x="1757663" y="81261"/>
                </a:lnTo>
                <a:lnTo>
                  <a:pt x="1799775" y="97734"/>
                </a:lnTo>
                <a:lnTo>
                  <a:pt x="1841159" y="115607"/>
                </a:lnTo>
                <a:lnTo>
                  <a:pt x="1881787" y="134851"/>
                </a:lnTo>
                <a:lnTo>
                  <a:pt x="1921628" y="155436"/>
                </a:lnTo>
                <a:lnTo>
                  <a:pt x="1960654" y="177334"/>
                </a:lnTo>
                <a:lnTo>
                  <a:pt x="1998834" y="200514"/>
                </a:lnTo>
                <a:lnTo>
                  <a:pt x="2036140" y="224948"/>
                </a:lnTo>
                <a:lnTo>
                  <a:pt x="2072542" y="250606"/>
                </a:lnTo>
                <a:lnTo>
                  <a:pt x="2108010" y="277459"/>
                </a:lnTo>
                <a:lnTo>
                  <a:pt x="2142516" y="305477"/>
                </a:lnTo>
                <a:lnTo>
                  <a:pt x="2176029" y="334631"/>
                </a:lnTo>
                <a:lnTo>
                  <a:pt x="2208520" y="364892"/>
                </a:lnTo>
                <a:lnTo>
                  <a:pt x="2239959" y="396230"/>
                </a:lnTo>
                <a:lnTo>
                  <a:pt x="2270318" y="428616"/>
                </a:lnTo>
                <a:lnTo>
                  <a:pt x="2299567" y="462021"/>
                </a:lnTo>
                <a:lnTo>
                  <a:pt x="2327676" y="496415"/>
                </a:lnTo>
                <a:lnTo>
                  <a:pt x="2354616" y="531769"/>
                </a:lnTo>
                <a:lnTo>
                  <a:pt x="2380357" y="568053"/>
                </a:lnTo>
                <a:lnTo>
                  <a:pt x="2404871" y="605239"/>
                </a:lnTo>
                <a:lnTo>
                  <a:pt x="2428127" y="643297"/>
                </a:lnTo>
                <a:lnTo>
                  <a:pt x="2450096" y="682197"/>
                </a:lnTo>
                <a:lnTo>
                  <a:pt x="2470748" y="721910"/>
                </a:lnTo>
                <a:lnTo>
                  <a:pt x="2490055" y="762408"/>
                </a:lnTo>
                <a:lnTo>
                  <a:pt x="2507986" y="803659"/>
                </a:lnTo>
                <a:lnTo>
                  <a:pt x="2524513" y="845636"/>
                </a:lnTo>
                <a:lnTo>
                  <a:pt x="2539605" y="888309"/>
                </a:lnTo>
                <a:lnTo>
                  <a:pt x="2553234" y="931648"/>
                </a:lnTo>
                <a:lnTo>
                  <a:pt x="2565370" y="975624"/>
                </a:lnTo>
                <a:lnTo>
                  <a:pt x="2575983" y="1020207"/>
                </a:lnTo>
                <a:lnTo>
                  <a:pt x="2585044" y="1065370"/>
                </a:lnTo>
                <a:lnTo>
                  <a:pt x="2592524" y="1111081"/>
                </a:lnTo>
                <a:lnTo>
                  <a:pt x="2598393" y="1157312"/>
                </a:lnTo>
                <a:lnTo>
                  <a:pt x="2602621" y="1204033"/>
                </a:lnTo>
                <a:lnTo>
                  <a:pt x="2605180" y="1251215"/>
                </a:lnTo>
                <a:lnTo>
                  <a:pt x="2606040" y="1298828"/>
                </a:lnTo>
                <a:lnTo>
                  <a:pt x="2605141" y="1347519"/>
                </a:lnTo>
                <a:lnTo>
                  <a:pt x="2602465" y="1395758"/>
                </a:lnTo>
                <a:lnTo>
                  <a:pt x="2598044" y="1443512"/>
                </a:lnTo>
                <a:lnTo>
                  <a:pt x="2591910" y="1490752"/>
                </a:lnTo>
                <a:lnTo>
                  <a:pt x="2584094" y="1537445"/>
                </a:lnTo>
                <a:lnTo>
                  <a:pt x="2574627" y="1583559"/>
                </a:lnTo>
                <a:lnTo>
                  <a:pt x="2563540" y="1629065"/>
                </a:lnTo>
                <a:lnTo>
                  <a:pt x="2550866" y="1673930"/>
                </a:lnTo>
                <a:lnTo>
                  <a:pt x="2536636" y="1718122"/>
                </a:lnTo>
                <a:lnTo>
                  <a:pt x="2520882" y="1761612"/>
                </a:lnTo>
                <a:lnTo>
                  <a:pt x="2503634" y="1804366"/>
                </a:lnTo>
                <a:lnTo>
                  <a:pt x="2484924" y="1846354"/>
                </a:lnTo>
                <a:lnTo>
                  <a:pt x="2464785" y="1887544"/>
                </a:lnTo>
                <a:lnTo>
                  <a:pt x="2443247" y="1927906"/>
                </a:lnTo>
                <a:lnTo>
                  <a:pt x="2420342" y="1967407"/>
                </a:lnTo>
                <a:lnTo>
                  <a:pt x="2396101" y="2006016"/>
                </a:lnTo>
                <a:lnTo>
                  <a:pt x="2370556" y="2043702"/>
                </a:lnTo>
                <a:lnTo>
                  <a:pt x="2343738" y="2080433"/>
                </a:lnTo>
                <a:lnTo>
                  <a:pt x="2315680" y="2116178"/>
                </a:lnTo>
                <a:lnTo>
                  <a:pt x="2286412" y="2150906"/>
                </a:lnTo>
                <a:lnTo>
                  <a:pt x="2255966" y="2184585"/>
                </a:lnTo>
                <a:lnTo>
                  <a:pt x="2224373" y="2217185"/>
                </a:lnTo>
                <a:lnTo>
                  <a:pt x="2191665" y="2248672"/>
                </a:lnTo>
                <a:lnTo>
                  <a:pt x="2157874" y="2279017"/>
                </a:lnTo>
                <a:lnTo>
                  <a:pt x="2123030" y="2308187"/>
                </a:lnTo>
                <a:lnTo>
                  <a:pt x="2087166" y="2336152"/>
                </a:lnTo>
                <a:lnTo>
                  <a:pt x="2050313" y="2362880"/>
                </a:lnTo>
                <a:lnTo>
                  <a:pt x="2012503" y="2388339"/>
                </a:lnTo>
                <a:lnTo>
                  <a:pt x="1973766" y="2412498"/>
                </a:lnTo>
                <a:lnTo>
                  <a:pt x="1934135" y="2435327"/>
                </a:lnTo>
                <a:lnTo>
                  <a:pt x="1893641" y="2456792"/>
                </a:lnTo>
                <a:lnTo>
                  <a:pt x="1852316" y="2476864"/>
                </a:lnTo>
                <a:lnTo>
                  <a:pt x="1810190" y="2495510"/>
                </a:lnTo>
                <a:lnTo>
                  <a:pt x="1767296" y="2512700"/>
                </a:lnTo>
                <a:lnTo>
                  <a:pt x="1723665" y="2528401"/>
                </a:lnTo>
                <a:lnTo>
                  <a:pt x="1679328" y="2542583"/>
                </a:lnTo>
                <a:lnTo>
                  <a:pt x="1634318" y="2555214"/>
                </a:lnTo>
                <a:lnTo>
                  <a:pt x="1588665" y="2566263"/>
                </a:lnTo>
                <a:lnTo>
                  <a:pt x="1542401" y="2575698"/>
                </a:lnTo>
                <a:lnTo>
                  <a:pt x="1495558" y="2583487"/>
                </a:lnTo>
                <a:lnTo>
                  <a:pt x="1448166" y="2589601"/>
                </a:lnTo>
                <a:lnTo>
                  <a:pt x="1400258" y="2594006"/>
                </a:lnTo>
                <a:lnTo>
                  <a:pt x="1351866" y="2596673"/>
                </a:lnTo>
                <a:lnTo>
                  <a:pt x="1303020" y="2597569"/>
                </a:lnTo>
                <a:lnTo>
                  <a:pt x="1254173" y="2596673"/>
                </a:lnTo>
                <a:lnTo>
                  <a:pt x="1205781" y="2594006"/>
                </a:lnTo>
                <a:lnTo>
                  <a:pt x="1157873" y="2589601"/>
                </a:lnTo>
                <a:lnTo>
                  <a:pt x="1110481" y="2583487"/>
                </a:lnTo>
                <a:lnTo>
                  <a:pt x="1063638" y="2575698"/>
                </a:lnTo>
                <a:lnTo>
                  <a:pt x="1017374" y="2566263"/>
                </a:lnTo>
                <a:lnTo>
                  <a:pt x="971721" y="2555214"/>
                </a:lnTo>
                <a:lnTo>
                  <a:pt x="926711" y="2542583"/>
                </a:lnTo>
                <a:lnTo>
                  <a:pt x="882374" y="2528401"/>
                </a:lnTo>
                <a:lnTo>
                  <a:pt x="838743" y="2512700"/>
                </a:lnTo>
                <a:lnTo>
                  <a:pt x="795849" y="2495510"/>
                </a:lnTo>
                <a:lnTo>
                  <a:pt x="753723" y="2476864"/>
                </a:lnTo>
                <a:lnTo>
                  <a:pt x="712398" y="2456792"/>
                </a:lnTo>
                <a:lnTo>
                  <a:pt x="671904" y="2435327"/>
                </a:lnTo>
                <a:lnTo>
                  <a:pt x="632273" y="2412498"/>
                </a:lnTo>
                <a:lnTo>
                  <a:pt x="593536" y="2388339"/>
                </a:lnTo>
                <a:lnTo>
                  <a:pt x="555726" y="2362880"/>
                </a:lnTo>
                <a:lnTo>
                  <a:pt x="518873" y="2336152"/>
                </a:lnTo>
                <a:lnTo>
                  <a:pt x="483009" y="2308187"/>
                </a:lnTo>
                <a:lnTo>
                  <a:pt x="448165" y="2279017"/>
                </a:lnTo>
                <a:lnTo>
                  <a:pt x="414374" y="2248672"/>
                </a:lnTo>
                <a:lnTo>
                  <a:pt x="381666" y="2217185"/>
                </a:lnTo>
                <a:lnTo>
                  <a:pt x="350073" y="2184585"/>
                </a:lnTo>
                <a:lnTo>
                  <a:pt x="319627" y="2150906"/>
                </a:lnTo>
                <a:lnTo>
                  <a:pt x="290359" y="2116178"/>
                </a:lnTo>
                <a:lnTo>
                  <a:pt x="262301" y="2080433"/>
                </a:lnTo>
                <a:lnTo>
                  <a:pt x="235483" y="2043702"/>
                </a:lnTo>
                <a:lnTo>
                  <a:pt x="209938" y="2006016"/>
                </a:lnTo>
                <a:lnTo>
                  <a:pt x="185697" y="1967407"/>
                </a:lnTo>
                <a:lnTo>
                  <a:pt x="162792" y="1927906"/>
                </a:lnTo>
                <a:lnTo>
                  <a:pt x="141254" y="1887544"/>
                </a:lnTo>
                <a:lnTo>
                  <a:pt x="121115" y="1846354"/>
                </a:lnTo>
                <a:lnTo>
                  <a:pt x="102405" y="1804366"/>
                </a:lnTo>
                <a:lnTo>
                  <a:pt x="85157" y="1761612"/>
                </a:lnTo>
                <a:lnTo>
                  <a:pt x="69403" y="1718122"/>
                </a:lnTo>
                <a:lnTo>
                  <a:pt x="55173" y="1673930"/>
                </a:lnTo>
                <a:lnTo>
                  <a:pt x="42499" y="1629065"/>
                </a:lnTo>
                <a:lnTo>
                  <a:pt x="31412" y="1583559"/>
                </a:lnTo>
                <a:lnTo>
                  <a:pt x="21945" y="1537445"/>
                </a:lnTo>
                <a:lnTo>
                  <a:pt x="14129" y="1490752"/>
                </a:lnTo>
                <a:lnTo>
                  <a:pt x="7995" y="1443512"/>
                </a:lnTo>
                <a:lnTo>
                  <a:pt x="3574" y="1395758"/>
                </a:lnTo>
                <a:lnTo>
                  <a:pt x="898" y="1347519"/>
                </a:lnTo>
                <a:lnTo>
                  <a:pt x="0" y="1298828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7776" y="1524000"/>
            <a:ext cx="3886200" cy="3878579"/>
          </a:xfrm>
          <a:custGeom>
            <a:avLst/>
            <a:gdLst/>
            <a:ahLst/>
            <a:cxnLst/>
            <a:rect l="l" t="t" r="r" b="b"/>
            <a:pathLst>
              <a:path w="3886200" h="3878579">
                <a:moveTo>
                  <a:pt x="0" y="1939035"/>
                </a:moveTo>
                <a:lnTo>
                  <a:pt x="596" y="1890496"/>
                </a:lnTo>
                <a:lnTo>
                  <a:pt x="2378" y="1842250"/>
                </a:lnTo>
                <a:lnTo>
                  <a:pt x="5329" y="1794312"/>
                </a:lnTo>
                <a:lnTo>
                  <a:pt x="9437" y="1746694"/>
                </a:lnTo>
                <a:lnTo>
                  <a:pt x="14688" y="1699412"/>
                </a:lnTo>
                <a:lnTo>
                  <a:pt x="21068" y="1652478"/>
                </a:lnTo>
                <a:lnTo>
                  <a:pt x="28562" y="1605908"/>
                </a:lnTo>
                <a:lnTo>
                  <a:pt x="37157" y="1559714"/>
                </a:lnTo>
                <a:lnTo>
                  <a:pt x="46839" y="1513911"/>
                </a:lnTo>
                <a:lnTo>
                  <a:pt x="57594" y="1468512"/>
                </a:lnTo>
                <a:lnTo>
                  <a:pt x="69409" y="1423531"/>
                </a:lnTo>
                <a:lnTo>
                  <a:pt x="82268" y="1378983"/>
                </a:lnTo>
                <a:lnTo>
                  <a:pt x="96159" y="1334881"/>
                </a:lnTo>
                <a:lnTo>
                  <a:pt x="111067" y="1291239"/>
                </a:lnTo>
                <a:lnTo>
                  <a:pt x="126979" y="1248070"/>
                </a:lnTo>
                <a:lnTo>
                  <a:pt x="143880" y="1205390"/>
                </a:lnTo>
                <a:lnTo>
                  <a:pt x="161757" y="1163211"/>
                </a:lnTo>
                <a:lnTo>
                  <a:pt x="180595" y="1121547"/>
                </a:lnTo>
                <a:lnTo>
                  <a:pt x="200382" y="1080413"/>
                </a:lnTo>
                <a:lnTo>
                  <a:pt x="221102" y="1039823"/>
                </a:lnTo>
                <a:lnTo>
                  <a:pt x="242742" y="999789"/>
                </a:lnTo>
                <a:lnTo>
                  <a:pt x="265288" y="960326"/>
                </a:lnTo>
                <a:lnTo>
                  <a:pt x="288727" y="921449"/>
                </a:lnTo>
                <a:lnTo>
                  <a:pt x="313044" y="883170"/>
                </a:lnTo>
                <a:lnTo>
                  <a:pt x="338225" y="845504"/>
                </a:lnTo>
                <a:lnTo>
                  <a:pt x="364256" y="808464"/>
                </a:lnTo>
                <a:lnTo>
                  <a:pt x="391124" y="772065"/>
                </a:lnTo>
                <a:lnTo>
                  <a:pt x="418814" y="736320"/>
                </a:lnTo>
                <a:lnTo>
                  <a:pt x="447313" y="701243"/>
                </a:lnTo>
                <a:lnTo>
                  <a:pt x="476607" y="666849"/>
                </a:lnTo>
                <a:lnTo>
                  <a:pt x="506682" y="633150"/>
                </a:lnTo>
                <a:lnTo>
                  <a:pt x="537524" y="600161"/>
                </a:lnTo>
                <a:lnTo>
                  <a:pt x="569118" y="567896"/>
                </a:lnTo>
                <a:lnTo>
                  <a:pt x="601452" y="536368"/>
                </a:lnTo>
                <a:lnTo>
                  <a:pt x="634511" y="505592"/>
                </a:lnTo>
                <a:lnTo>
                  <a:pt x="668281" y="475582"/>
                </a:lnTo>
                <a:lnTo>
                  <a:pt x="702748" y="446350"/>
                </a:lnTo>
                <a:lnTo>
                  <a:pt x="737899" y="417912"/>
                </a:lnTo>
                <a:lnTo>
                  <a:pt x="773720" y="390280"/>
                </a:lnTo>
                <a:lnTo>
                  <a:pt x="810196" y="363470"/>
                </a:lnTo>
                <a:lnTo>
                  <a:pt x="847313" y="337494"/>
                </a:lnTo>
                <a:lnTo>
                  <a:pt x="885059" y="312367"/>
                </a:lnTo>
                <a:lnTo>
                  <a:pt x="923418" y="288103"/>
                </a:lnTo>
                <a:lnTo>
                  <a:pt x="962377" y="264715"/>
                </a:lnTo>
                <a:lnTo>
                  <a:pt x="1001923" y="242217"/>
                </a:lnTo>
                <a:lnTo>
                  <a:pt x="1042040" y="220623"/>
                </a:lnTo>
                <a:lnTo>
                  <a:pt x="1082715" y="199947"/>
                </a:lnTo>
                <a:lnTo>
                  <a:pt x="1123935" y="180204"/>
                </a:lnTo>
                <a:lnTo>
                  <a:pt x="1165685" y="161406"/>
                </a:lnTo>
                <a:lnTo>
                  <a:pt x="1207952" y="143567"/>
                </a:lnTo>
                <a:lnTo>
                  <a:pt x="1250721" y="126703"/>
                </a:lnTo>
                <a:lnTo>
                  <a:pt x="1293979" y="110826"/>
                </a:lnTo>
                <a:lnTo>
                  <a:pt x="1337711" y="95950"/>
                </a:lnTo>
                <a:lnTo>
                  <a:pt x="1381905" y="82089"/>
                </a:lnTo>
                <a:lnTo>
                  <a:pt x="1426545" y="69257"/>
                </a:lnTo>
                <a:lnTo>
                  <a:pt x="1471618" y="57469"/>
                </a:lnTo>
                <a:lnTo>
                  <a:pt x="1517110" y="46737"/>
                </a:lnTo>
                <a:lnTo>
                  <a:pt x="1563007" y="37076"/>
                </a:lnTo>
                <a:lnTo>
                  <a:pt x="1609295" y="28500"/>
                </a:lnTo>
                <a:lnTo>
                  <a:pt x="1655961" y="21022"/>
                </a:lnTo>
                <a:lnTo>
                  <a:pt x="1702990" y="14656"/>
                </a:lnTo>
                <a:lnTo>
                  <a:pt x="1750369" y="9417"/>
                </a:lnTo>
                <a:lnTo>
                  <a:pt x="1798083" y="5317"/>
                </a:lnTo>
                <a:lnTo>
                  <a:pt x="1846119" y="2372"/>
                </a:lnTo>
                <a:lnTo>
                  <a:pt x="1894462" y="595"/>
                </a:lnTo>
                <a:lnTo>
                  <a:pt x="1943100" y="0"/>
                </a:lnTo>
                <a:lnTo>
                  <a:pt x="1991737" y="595"/>
                </a:lnTo>
                <a:lnTo>
                  <a:pt x="2040080" y="2372"/>
                </a:lnTo>
                <a:lnTo>
                  <a:pt x="2088116" y="5317"/>
                </a:lnTo>
                <a:lnTo>
                  <a:pt x="2135830" y="9417"/>
                </a:lnTo>
                <a:lnTo>
                  <a:pt x="2183209" y="14656"/>
                </a:lnTo>
                <a:lnTo>
                  <a:pt x="2230238" y="21022"/>
                </a:lnTo>
                <a:lnTo>
                  <a:pt x="2276904" y="28500"/>
                </a:lnTo>
                <a:lnTo>
                  <a:pt x="2323192" y="37076"/>
                </a:lnTo>
                <a:lnTo>
                  <a:pt x="2369089" y="46737"/>
                </a:lnTo>
                <a:lnTo>
                  <a:pt x="2414581" y="57469"/>
                </a:lnTo>
                <a:lnTo>
                  <a:pt x="2459654" y="69257"/>
                </a:lnTo>
                <a:lnTo>
                  <a:pt x="2504294" y="82089"/>
                </a:lnTo>
                <a:lnTo>
                  <a:pt x="2548488" y="95950"/>
                </a:lnTo>
                <a:lnTo>
                  <a:pt x="2592220" y="110826"/>
                </a:lnTo>
                <a:lnTo>
                  <a:pt x="2635478" y="126703"/>
                </a:lnTo>
                <a:lnTo>
                  <a:pt x="2678247" y="143567"/>
                </a:lnTo>
                <a:lnTo>
                  <a:pt x="2720514" y="161406"/>
                </a:lnTo>
                <a:lnTo>
                  <a:pt x="2762264" y="180204"/>
                </a:lnTo>
                <a:lnTo>
                  <a:pt x="2803484" y="199947"/>
                </a:lnTo>
                <a:lnTo>
                  <a:pt x="2844159" y="220623"/>
                </a:lnTo>
                <a:lnTo>
                  <a:pt x="2884276" y="242217"/>
                </a:lnTo>
                <a:lnTo>
                  <a:pt x="2923822" y="264715"/>
                </a:lnTo>
                <a:lnTo>
                  <a:pt x="2962781" y="288103"/>
                </a:lnTo>
                <a:lnTo>
                  <a:pt x="3001140" y="312367"/>
                </a:lnTo>
                <a:lnTo>
                  <a:pt x="3038886" y="337494"/>
                </a:lnTo>
                <a:lnTo>
                  <a:pt x="3076003" y="363470"/>
                </a:lnTo>
                <a:lnTo>
                  <a:pt x="3112479" y="390280"/>
                </a:lnTo>
                <a:lnTo>
                  <a:pt x="3148300" y="417912"/>
                </a:lnTo>
                <a:lnTo>
                  <a:pt x="3183451" y="446350"/>
                </a:lnTo>
                <a:lnTo>
                  <a:pt x="3217918" y="475582"/>
                </a:lnTo>
                <a:lnTo>
                  <a:pt x="3251688" y="505592"/>
                </a:lnTo>
                <a:lnTo>
                  <a:pt x="3284747" y="536368"/>
                </a:lnTo>
                <a:lnTo>
                  <a:pt x="3317081" y="567896"/>
                </a:lnTo>
                <a:lnTo>
                  <a:pt x="3348675" y="600161"/>
                </a:lnTo>
                <a:lnTo>
                  <a:pt x="3379517" y="633150"/>
                </a:lnTo>
                <a:lnTo>
                  <a:pt x="3409592" y="666849"/>
                </a:lnTo>
                <a:lnTo>
                  <a:pt x="3438886" y="701243"/>
                </a:lnTo>
                <a:lnTo>
                  <a:pt x="3467385" y="736320"/>
                </a:lnTo>
                <a:lnTo>
                  <a:pt x="3495075" y="772065"/>
                </a:lnTo>
                <a:lnTo>
                  <a:pt x="3521943" y="808464"/>
                </a:lnTo>
                <a:lnTo>
                  <a:pt x="3547974" y="845504"/>
                </a:lnTo>
                <a:lnTo>
                  <a:pt x="3573155" y="883170"/>
                </a:lnTo>
                <a:lnTo>
                  <a:pt x="3597472" y="921449"/>
                </a:lnTo>
                <a:lnTo>
                  <a:pt x="3620911" y="960326"/>
                </a:lnTo>
                <a:lnTo>
                  <a:pt x="3643457" y="999789"/>
                </a:lnTo>
                <a:lnTo>
                  <a:pt x="3665097" y="1039823"/>
                </a:lnTo>
                <a:lnTo>
                  <a:pt x="3685817" y="1080413"/>
                </a:lnTo>
                <a:lnTo>
                  <a:pt x="3705604" y="1121547"/>
                </a:lnTo>
                <a:lnTo>
                  <a:pt x="3724442" y="1163211"/>
                </a:lnTo>
                <a:lnTo>
                  <a:pt x="3742319" y="1205390"/>
                </a:lnTo>
                <a:lnTo>
                  <a:pt x="3759220" y="1248070"/>
                </a:lnTo>
                <a:lnTo>
                  <a:pt x="3775132" y="1291239"/>
                </a:lnTo>
                <a:lnTo>
                  <a:pt x="3790040" y="1334881"/>
                </a:lnTo>
                <a:lnTo>
                  <a:pt x="3803931" y="1378983"/>
                </a:lnTo>
                <a:lnTo>
                  <a:pt x="3816790" y="1423531"/>
                </a:lnTo>
                <a:lnTo>
                  <a:pt x="3828605" y="1468512"/>
                </a:lnTo>
                <a:lnTo>
                  <a:pt x="3839360" y="1513911"/>
                </a:lnTo>
                <a:lnTo>
                  <a:pt x="3849042" y="1559714"/>
                </a:lnTo>
                <a:lnTo>
                  <a:pt x="3857637" y="1605908"/>
                </a:lnTo>
                <a:lnTo>
                  <a:pt x="3865131" y="1652478"/>
                </a:lnTo>
                <a:lnTo>
                  <a:pt x="3871511" y="1699412"/>
                </a:lnTo>
                <a:lnTo>
                  <a:pt x="3876762" y="1746694"/>
                </a:lnTo>
                <a:lnTo>
                  <a:pt x="3880870" y="1794312"/>
                </a:lnTo>
                <a:lnTo>
                  <a:pt x="3883821" y="1842250"/>
                </a:lnTo>
                <a:lnTo>
                  <a:pt x="3885603" y="1890496"/>
                </a:lnTo>
                <a:lnTo>
                  <a:pt x="3886200" y="1939035"/>
                </a:lnTo>
                <a:lnTo>
                  <a:pt x="3885603" y="1987569"/>
                </a:lnTo>
                <a:lnTo>
                  <a:pt x="3883821" y="2035810"/>
                </a:lnTo>
                <a:lnTo>
                  <a:pt x="3880870" y="2083743"/>
                </a:lnTo>
                <a:lnTo>
                  <a:pt x="3876762" y="2131355"/>
                </a:lnTo>
                <a:lnTo>
                  <a:pt x="3871511" y="2178633"/>
                </a:lnTo>
                <a:lnTo>
                  <a:pt x="3865131" y="2225562"/>
                </a:lnTo>
                <a:lnTo>
                  <a:pt x="3857637" y="2272128"/>
                </a:lnTo>
                <a:lnTo>
                  <a:pt x="3849042" y="2318318"/>
                </a:lnTo>
                <a:lnTo>
                  <a:pt x="3839360" y="2364117"/>
                </a:lnTo>
                <a:lnTo>
                  <a:pt x="3828605" y="2409512"/>
                </a:lnTo>
                <a:lnTo>
                  <a:pt x="3816790" y="2454489"/>
                </a:lnTo>
                <a:lnTo>
                  <a:pt x="3803931" y="2499034"/>
                </a:lnTo>
                <a:lnTo>
                  <a:pt x="3790040" y="2543133"/>
                </a:lnTo>
                <a:lnTo>
                  <a:pt x="3775132" y="2586772"/>
                </a:lnTo>
                <a:lnTo>
                  <a:pt x="3759220" y="2629937"/>
                </a:lnTo>
                <a:lnTo>
                  <a:pt x="3742319" y="2672615"/>
                </a:lnTo>
                <a:lnTo>
                  <a:pt x="3724442" y="2714791"/>
                </a:lnTo>
                <a:lnTo>
                  <a:pt x="3705604" y="2756452"/>
                </a:lnTo>
                <a:lnTo>
                  <a:pt x="3685817" y="2797584"/>
                </a:lnTo>
                <a:lnTo>
                  <a:pt x="3665097" y="2838173"/>
                </a:lnTo>
                <a:lnTo>
                  <a:pt x="3643457" y="2878204"/>
                </a:lnTo>
                <a:lnTo>
                  <a:pt x="3620911" y="2917665"/>
                </a:lnTo>
                <a:lnTo>
                  <a:pt x="3597472" y="2956541"/>
                </a:lnTo>
                <a:lnTo>
                  <a:pt x="3573155" y="2994818"/>
                </a:lnTo>
                <a:lnTo>
                  <a:pt x="3547974" y="3032483"/>
                </a:lnTo>
                <a:lnTo>
                  <a:pt x="3521943" y="3069521"/>
                </a:lnTo>
                <a:lnTo>
                  <a:pt x="3495075" y="3105919"/>
                </a:lnTo>
                <a:lnTo>
                  <a:pt x="3467385" y="3141663"/>
                </a:lnTo>
                <a:lnTo>
                  <a:pt x="3438886" y="3176739"/>
                </a:lnTo>
                <a:lnTo>
                  <a:pt x="3409592" y="3211133"/>
                </a:lnTo>
                <a:lnTo>
                  <a:pt x="3379517" y="3244830"/>
                </a:lnTo>
                <a:lnTo>
                  <a:pt x="3348675" y="3277819"/>
                </a:lnTo>
                <a:lnTo>
                  <a:pt x="3317081" y="3310083"/>
                </a:lnTo>
                <a:lnTo>
                  <a:pt x="3284747" y="3341610"/>
                </a:lnTo>
                <a:lnTo>
                  <a:pt x="3251688" y="3372386"/>
                </a:lnTo>
                <a:lnTo>
                  <a:pt x="3217918" y="3402396"/>
                </a:lnTo>
                <a:lnTo>
                  <a:pt x="3183451" y="3431627"/>
                </a:lnTo>
                <a:lnTo>
                  <a:pt x="3148300" y="3460065"/>
                </a:lnTo>
                <a:lnTo>
                  <a:pt x="3112479" y="3487696"/>
                </a:lnTo>
                <a:lnTo>
                  <a:pt x="3076003" y="3514507"/>
                </a:lnTo>
                <a:lnTo>
                  <a:pt x="3038886" y="3540482"/>
                </a:lnTo>
                <a:lnTo>
                  <a:pt x="3001140" y="3565610"/>
                </a:lnTo>
                <a:lnTo>
                  <a:pt x="2962781" y="3589874"/>
                </a:lnTo>
                <a:lnTo>
                  <a:pt x="2923822" y="3613262"/>
                </a:lnTo>
                <a:lnTo>
                  <a:pt x="2884276" y="3635760"/>
                </a:lnTo>
                <a:lnTo>
                  <a:pt x="2844159" y="3657354"/>
                </a:lnTo>
                <a:lnTo>
                  <a:pt x="2803484" y="3678030"/>
                </a:lnTo>
                <a:lnTo>
                  <a:pt x="2762264" y="3697774"/>
                </a:lnTo>
                <a:lnTo>
                  <a:pt x="2720514" y="3716572"/>
                </a:lnTo>
                <a:lnTo>
                  <a:pt x="2678247" y="3734411"/>
                </a:lnTo>
                <a:lnTo>
                  <a:pt x="2635478" y="3751276"/>
                </a:lnTo>
                <a:lnTo>
                  <a:pt x="2592220" y="3767153"/>
                </a:lnTo>
                <a:lnTo>
                  <a:pt x="2548488" y="3782030"/>
                </a:lnTo>
                <a:lnTo>
                  <a:pt x="2504294" y="3795891"/>
                </a:lnTo>
                <a:lnTo>
                  <a:pt x="2459654" y="3808722"/>
                </a:lnTo>
                <a:lnTo>
                  <a:pt x="2414581" y="3820511"/>
                </a:lnTo>
                <a:lnTo>
                  <a:pt x="2369089" y="3831243"/>
                </a:lnTo>
                <a:lnTo>
                  <a:pt x="2323192" y="3840905"/>
                </a:lnTo>
                <a:lnTo>
                  <a:pt x="2276904" y="3849482"/>
                </a:lnTo>
                <a:lnTo>
                  <a:pt x="2230238" y="3856960"/>
                </a:lnTo>
                <a:lnTo>
                  <a:pt x="2183209" y="3863326"/>
                </a:lnTo>
                <a:lnTo>
                  <a:pt x="2135830" y="3868565"/>
                </a:lnTo>
                <a:lnTo>
                  <a:pt x="2088116" y="3872664"/>
                </a:lnTo>
                <a:lnTo>
                  <a:pt x="2040080" y="3875610"/>
                </a:lnTo>
                <a:lnTo>
                  <a:pt x="1991737" y="3877387"/>
                </a:lnTo>
                <a:lnTo>
                  <a:pt x="1943100" y="3877983"/>
                </a:lnTo>
                <a:lnTo>
                  <a:pt x="1894462" y="3877387"/>
                </a:lnTo>
                <a:lnTo>
                  <a:pt x="1846119" y="3875610"/>
                </a:lnTo>
                <a:lnTo>
                  <a:pt x="1798083" y="3872664"/>
                </a:lnTo>
                <a:lnTo>
                  <a:pt x="1750369" y="3868565"/>
                </a:lnTo>
                <a:lnTo>
                  <a:pt x="1702990" y="3863326"/>
                </a:lnTo>
                <a:lnTo>
                  <a:pt x="1655961" y="3856960"/>
                </a:lnTo>
                <a:lnTo>
                  <a:pt x="1609295" y="3849482"/>
                </a:lnTo>
                <a:lnTo>
                  <a:pt x="1563007" y="3840905"/>
                </a:lnTo>
                <a:lnTo>
                  <a:pt x="1517110" y="3831243"/>
                </a:lnTo>
                <a:lnTo>
                  <a:pt x="1471618" y="3820511"/>
                </a:lnTo>
                <a:lnTo>
                  <a:pt x="1426545" y="3808722"/>
                </a:lnTo>
                <a:lnTo>
                  <a:pt x="1381905" y="3795891"/>
                </a:lnTo>
                <a:lnTo>
                  <a:pt x="1337711" y="3782030"/>
                </a:lnTo>
                <a:lnTo>
                  <a:pt x="1293979" y="3767153"/>
                </a:lnTo>
                <a:lnTo>
                  <a:pt x="1250721" y="3751276"/>
                </a:lnTo>
                <a:lnTo>
                  <a:pt x="1207952" y="3734411"/>
                </a:lnTo>
                <a:lnTo>
                  <a:pt x="1165685" y="3716572"/>
                </a:lnTo>
                <a:lnTo>
                  <a:pt x="1123935" y="3697774"/>
                </a:lnTo>
                <a:lnTo>
                  <a:pt x="1082715" y="3678030"/>
                </a:lnTo>
                <a:lnTo>
                  <a:pt x="1042040" y="3657354"/>
                </a:lnTo>
                <a:lnTo>
                  <a:pt x="1001923" y="3635760"/>
                </a:lnTo>
                <a:lnTo>
                  <a:pt x="962377" y="3613262"/>
                </a:lnTo>
                <a:lnTo>
                  <a:pt x="923418" y="3589874"/>
                </a:lnTo>
                <a:lnTo>
                  <a:pt x="885059" y="3565610"/>
                </a:lnTo>
                <a:lnTo>
                  <a:pt x="847313" y="3540482"/>
                </a:lnTo>
                <a:lnTo>
                  <a:pt x="810196" y="3514507"/>
                </a:lnTo>
                <a:lnTo>
                  <a:pt x="773720" y="3487696"/>
                </a:lnTo>
                <a:lnTo>
                  <a:pt x="737899" y="3460065"/>
                </a:lnTo>
                <a:lnTo>
                  <a:pt x="702748" y="3431627"/>
                </a:lnTo>
                <a:lnTo>
                  <a:pt x="668281" y="3402396"/>
                </a:lnTo>
                <a:lnTo>
                  <a:pt x="634511" y="3372386"/>
                </a:lnTo>
                <a:lnTo>
                  <a:pt x="601452" y="3341610"/>
                </a:lnTo>
                <a:lnTo>
                  <a:pt x="569118" y="3310083"/>
                </a:lnTo>
                <a:lnTo>
                  <a:pt x="537524" y="3277819"/>
                </a:lnTo>
                <a:lnTo>
                  <a:pt x="506682" y="3244830"/>
                </a:lnTo>
                <a:lnTo>
                  <a:pt x="476607" y="3211133"/>
                </a:lnTo>
                <a:lnTo>
                  <a:pt x="447313" y="3176739"/>
                </a:lnTo>
                <a:lnTo>
                  <a:pt x="418814" y="3141663"/>
                </a:lnTo>
                <a:lnTo>
                  <a:pt x="391124" y="3105919"/>
                </a:lnTo>
                <a:lnTo>
                  <a:pt x="364256" y="3069521"/>
                </a:lnTo>
                <a:lnTo>
                  <a:pt x="338225" y="3032483"/>
                </a:lnTo>
                <a:lnTo>
                  <a:pt x="313044" y="2994818"/>
                </a:lnTo>
                <a:lnTo>
                  <a:pt x="288727" y="2956541"/>
                </a:lnTo>
                <a:lnTo>
                  <a:pt x="265288" y="2917665"/>
                </a:lnTo>
                <a:lnTo>
                  <a:pt x="242742" y="2878204"/>
                </a:lnTo>
                <a:lnTo>
                  <a:pt x="221102" y="2838173"/>
                </a:lnTo>
                <a:lnTo>
                  <a:pt x="200382" y="2797584"/>
                </a:lnTo>
                <a:lnTo>
                  <a:pt x="180595" y="2756452"/>
                </a:lnTo>
                <a:lnTo>
                  <a:pt x="161757" y="2714791"/>
                </a:lnTo>
                <a:lnTo>
                  <a:pt x="143880" y="2672615"/>
                </a:lnTo>
                <a:lnTo>
                  <a:pt x="126979" y="2629937"/>
                </a:lnTo>
                <a:lnTo>
                  <a:pt x="111067" y="2586772"/>
                </a:lnTo>
                <a:lnTo>
                  <a:pt x="96159" y="2543133"/>
                </a:lnTo>
                <a:lnTo>
                  <a:pt x="82268" y="2499034"/>
                </a:lnTo>
                <a:lnTo>
                  <a:pt x="69409" y="2454489"/>
                </a:lnTo>
                <a:lnTo>
                  <a:pt x="57594" y="2409512"/>
                </a:lnTo>
                <a:lnTo>
                  <a:pt x="46839" y="2364117"/>
                </a:lnTo>
                <a:lnTo>
                  <a:pt x="37157" y="2318318"/>
                </a:lnTo>
                <a:lnTo>
                  <a:pt x="28562" y="2272128"/>
                </a:lnTo>
                <a:lnTo>
                  <a:pt x="21068" y="2225562"/>
                </a:lnTo>
                <a:lnTo>
                  <a:pt x="14688" y="2178633"/>
                </a:lnTo>
                <a:lnTo>
                  <a:pt x="9437" y="2131355"/>
                </a:lnTo>
                <a:lnTo>
                  <a:pt x="5329" y="2083743"/>
                </a:lnTo>
                <a:lnTo>
                  <a:pt x="2378" y="2035810"/>
                </a:lnTo>
                <a:lnTo>
                  <a:pt x="596" y="1987569"/>
                </a:lnTo>
                <a:lnTo>
                  <a:pt x="0" y="1939035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4552" y="4158132"/>
            <a:ext cx="612648" cy="905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52800" y="4906708"/>
            <a:ext cx="121920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1400" b="1" spc="35" dirty="0">
                <a:solidFill>
                  <a:srgbClr val="C00000"/>
                </a:solidFill>
                <a:latin typeface="Georgia"/>
                <a:cs typeface="Georgia"/>
              </a:rPr>
              <a:t>Local </a:t>
            </a:r>
            <a:r>
              <a:rPr sz="1400" b="1" spc="35" dirty="0">
                <a:solidFill>
                  <a:srgbClr val="C00000"/>
                </a:solidFill>
                <a:latin typeface="Georgia"/>
                <a:cs typeface="Georgia"/>
              </a:rPr>
              <a:t>LLM</a:t>
            </a:r>
            <a:endParaRPr sz="1400" b="1" dirty="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36264" y="2932518"/>
            <a:ext cx="649224" cy="640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24784" y="3620198"/>
            <a:ext cx="1605915" cy="2231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10" dirty="0">
                <a:solidFill>
                  <a:srgbClr val="C00000"/>
                </a:solidFill>
                <a:latin typeface="Georgia"/>
                <a:cs typeface="Georgia"/>
              </a:rPr>
              <a:t>Agentic</a:t>
            </a:r>
            <a:r>
              <a:rPr sz="1350" b="1" spc="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350" b="1" spc="5" dirty="0">
                <a:solidFill>
                  <a:srgbClr val="C00000"/>
                </a:solidFill>
                <a:latin typeface="Georgia"/>
                <a:cs typeface="Georgia"/>
              </a:rPr>
              <a:t>system</a:t>
            </a:r>
            <a:endParaRPr sz="1350" b="1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5600" y="2490152"/>
            <a:ext cx="2133599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1400" b="1" spc="15" dirty="0">
                <a:solidFill>
                  <a:srgbClr val="C00000"/>
                </a:solidFill>
                <a:latin typeface="Georgia"/>
                <a:cs typeface="Georgia"/>
              </a:rPr>
              <a:t>Meta LLM + Engineer</a:t>
            </a:r>
            <a:endParaRPr sz="1400" b="1" dirty="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99688" y="1679397"/>
            <a:ext cx="722376" cy="722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493245" y="6360294"/>
            <a:ext cx="284479" cy="2083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r>
              <a:rPr lang="en-US" spc="5" dirty="0"/>
              <a:t>0</a:t>
            </a:r>
            <a:endParaRPr spc="5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2BA52412-8F02-432D-AF62-C86350183834}"/>
              </a:ext>
            </a:extLst>
          </p:cNvPr>
          <p:cNvCxnSpPr>
            <a:cxnSpLocks/>
          </p:cNvCxnSpPr>
          <p:nvPr/>
        </p:nvCxnSpPr>
        <p:spPr>
          <a:xfrm flipV="1">
            <a:off x="4952239" y="2605568"/>
            <a:ext cx="198500" cy="1126199"/>
          </a:xfrm>
          <a:prstGeom prst="curvedConnector3">
            <a:avLst>
              <a:gd name="adj1" fmla="val 21516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5446B22-E3E5-4787-A4F1-858761CDEF4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739568" y="2605568"/>
            <a:ext cx="329184" cy="1126199"/>
          </a:xfrm>
          <a:prstGeom prst="curvedConnector3">
            <a:avLst>
              <a:gd name="adj1" fmla="val -69444"/>
            </a:avLst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FD3A99C-6115-47F8-B227-59160CB7BA89}"/>
              </a:ext>
            </a:extLst>
          </p:cNvPr>
          <p:cNvSpPr txBox="1"/>
          <p:nvPr/>
        </p:nvSpPr>
        <p:spPr>
          <a:xfrm>
            <a:off x="1817941" y="5719963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Self-Improving Agentic System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6853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320675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355854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Designing </a:t>
            </a:r>
            <a:r>
              <a:rPr sz="2800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Memory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8641080" y="2515235"/>
            <a:ext cx="2057400" cy="2048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6944" y="2625089"/>
            <a:ext cx="1728216" cy="1719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3624" y="2460370"/>
            <a:ext cx="2048255" cy="20487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4908" y="2064575"/>
            <a:ext cx="1800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Intrinsic</a:t>
            </a:r>
            <a:r>
              <a:rPr sz="1800" spc="-5" dirty="0">
                <a:latin typeface="Georgia"/>
                <a:cs typeface="Georgia"/>
              </a:rPr>
              <a:t> Memory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20</a:t>
            </a:fld>
            <a:endParaRPr spc="5" dirty="0"/>
          </a:p>
        </p:txBody>
      </p:sp>
      <p:sp>
        <p:nvSpPr>
          <p:cNvPr id="10" name="object 10"/>
          <p:cNvSpPr txBox="1"/>
          <p:nvPr/>
        </p:nvSpPr>
        <p:spPr>
          <a:xfrm>
            <a:off x="5497957" y="2064575"/>
            <a:ext cx="1219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Short-Term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9413" y="2064575"/>
            <a:ext cx="1172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Long-Term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4269" y="4709985"/>
            <a:ext cx="18789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Model</a:t>
            </a:r>
            <a:r>
              <a:rPr sz="1800" spc="1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parameters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64658" y="4709985"/>
            <a:ext cx="1664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Context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window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26423" y="4709985"/>
            <a:ext cx="1716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External</a:t>
            </a:r>
            <a:r>
              <a:rPr sz="1800" spc="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Storage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715" y="1370901"/>
            <a:ext cx="147955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25" dirty="0">
                <a:solidFill>
                  <a:srgbClr val="2583C5"/>
                </a:solidFill>
                <a:latin typeface="Georgia"/>
                <a:cs typeface="Georgia"/>
              </a:rPr>
              <a:t>LLMs </a:t>
            </a:r>
            <a:r>
              <a:rPr sz="1350" spc="-5" dirty="0">
                <a:solidFill>
                  <a:srgbClr val="2583C5"/>
                </a:solidFill>
                <a:latin typeface="Georgia"/>
                <a:cs typeface="Georgia"/>
              </a:rPr>
              <a:t>are</a:t>
            </a:r>
            <a:r>
              <a:rPr sz="135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stateless</a:t>
            </a:r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629" y="320675"/>
            <a:ext cx="3520376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355854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Designing </a:t>
            </a:r>
            <a:r>
              <a:rPr sz="2800" dirty="0"/>
              <a:t>an</a:t>
            </a:r>
            <a:r>
              <a:rPr sz="2800" spc="-90" dirty="0"/>
              <a:t> </a:t>
            </a:r>
            <a:r>
              <a:rPr sz="2800" spc="-5" dirty="0"/>
              <a:t>Agent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0" dirty="0">
                <a:solidFill>
                  <a:srgbClr val="C00000"/>
                </a:solidFill>
              </a:rPr>
              <a:t>Actions </a:t>
            </a:r>
            <a:r>
              <a:rPr sz="2350" spc="15" dirty="0">
                <a:solidFill>
                  <a:srgbClr val="C00000"/>
                </a:solidFill>
              </a:rPr>
              <a:t>&amp;</a:t>
            </a:r>
            <a:r>
              <a:rPr sz="2350" spc="40" dirty="0">
                <a:solidFill>
                  <a:srgbClr val="C00000"/>
                </a:solidFill>
              </a:rPr>
              <a:t> </a:t>
            </a:r>
            <a:r>
              <a:rPr sz="2350" spc="5" dirty="0">
                <a:solidFill>
                  <a:srgbClr val="C00000"/>
                </a:solidFill>
              </a:rPr>
              <a:t>Tools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11268879" y="109791"/>
            <a:ext cx="910928" cy="740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495" y="4079240"/>
            <a:ext cx="1426464" cy="1435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3472" y="4216488"/>
            <a:ext cx="1161288" cy="1161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2271" y="4042664"/>
            <a:ext cx="1499615" cy="1499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4243933"/>
            <a:ext cx="1097279" cy="1106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94192" y="4179900"/>
            <a:ext cx="1234440" cy="1234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9589" y="5456351"/>
            <a:ext cx="123698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solidFill>
                  <a:srgbClr val="006FC0"/>
                </a:solidFill>
                <a:latin typeface="Georgia"/>
                <a:cs typeface="Georgia"/>
              </a:rPr>
              <a:t>Function</a:t>
            </a:r>
            <a:r>
              <a:rPr sz="1550" spc="-6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Georgia"/>
                <a:cs typeface="Georgia"/>
              </a:rPr>
              <a:t>Call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5561" y="5456351"/>
            <a:ext cx="75946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5" dirty="0">
                <a:solidFill>
                  <a:srgbClr val="006FC0"/>
                </a:solidFill>
                <a:latin typeface="Georgia"/>
                <a:cs typeface="Georgia"/>
              </a:rPr>
              <a:t>API</a:t>
            </a:r>
            <a:r>
              <a:rPr sz="1550" spc="1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dirty="0">
                <a:solidFill>
                  <a:srgbClr val="006FC0"/>
                </a:solidFill>
                <a:latin typeface="Georgia"/>
                <a:cs typeface="Georgia"/>
              </a:rPr>
              <a:t>Call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79111" y="5456351"/>
            <a:ext cx="125349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solidFill>
                  <a:srgbClr val="006FC0"/>
                </a:solidFill>
                <a:latin typeface="Georgia"/>
                <a:cs typeface="Georgia"/>
              </a:rPr>
              <a:t>Data</a:t>
            </a:r>
            <a:r>
              <a:rPr sz="1550" spc="-6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Georgia"/>
                <a:cs typeface="Georgia"/>
              </a:rPr>
              <a:t>retrieval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3378" y="5456351"/>
            <a:ext cx="140589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solidFill>
                  <a:srgbClr val="006FC0"/>
                </a:solidFill>
                <a:latin typeface="Georgia"/>
                <a:cs typeface="Georgia"/>
              </a:rPr>
              <a:t>Browser Action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15630" y="5456351"/>
            <a:ext cx="139954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solidFill>
                  <a:srgbClr val="006FC0"/>
                </a:solidFill>
                <a:latin typeface="Georgia"/>
                <a:cs typeface="Georgia"/>
              </a:rPr>
              <a:t>Code</a:t>
            </a:r>
            <a:r>
              <a:rPr sz="1550" spc="-2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Georgia"/>
                <a:cs typeface="Georgia"/>
              </a:rPr>
              <a:t>execution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49509" y="5456351"/>
            <a:ext cx="167258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solidFill>
                  <a:srgbClr val="006FC0"/>
                </a:solidFill>
                <a:latin typeface="Georgia"/>
                <a:cs typeface="Georgia"/>
              </a:rPr>
              <a:t>Filesystem</a:t>
            </a:r>
            <a:r>
              <a:rPr sz="155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550" spc="0" dirty="0">
                <a:solidFill>
                  <a:srgbClr val="006FC0"/>
                </a:solidFill>
                <a:latin typeface="Georgia"/>
                <a:cs typeface="Georgia"/>
              </a:rPr>
              <a:t>control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96143" y="4207344"/>
            <a:ext cx="1170431" cy="1170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0399" y="1488249"/>
            <a:ext cx="5431155" cy="235521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35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196215" algn="l"/>
              </a:tabLst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LLMs </a:t>
            </a: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have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limitations that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tools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can help</a:t>
            </a:r>
            <a:r>
              <a:rPr sz="1800" spc="9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overcome</a:t>
            </a:r>
            <a:endParaRPr sz="18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25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196215" algn="l"/>
              </a:tabLst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Agents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can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take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several</a:t>
            </a:r>
            <a:r>
              <a:rPr sz="1800" spc="9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actions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670"/>
              </a:spcBef>
              <a:buClr>
                <a:srgbClr val="1382AC"/>
              </a:buClr>
              <a:buSzPct val="88888"/>
              <a:buFont typeface="Microsoft Sans Serif"/>
              <a:buChar char="▪"/>
              <a:tabLst>
                <a:tab pos="470534" algn="l"/>
              </a:tabLst>
            </a:pPr>
            <a:r>
              <a:rPr sz="1350" spc="10" dirty="0">
                <a:solidFill>
                  <a:srgbClr val="006FC0"/>
                </a:solidFill>
                <a:latin typeface="Georgia"/>
                <a:cs typeface="Georgia"/>
              </a:rPr>
              <a:t>Capability extension: </a:t>
            </a:r>
            <a:r>
              <a:rPr sz="1350" spc="5" dirty="0">
                <a:latin typeface="Georgia"/>
                <a:cs typeface="Georgia"/>
              </a:rPr>
              <a:t>calling </a:t>
            </a:r>
            <a:r>
              <a:rPr sz="1350" spc="10" dirty="0">
                <a:latin typeface="Georgia"/>
                <a:cs typeface="Georgia"/>
              </a:rPr>
              <a:t>functions, </a:t>
            </a:r>
            <a:r>
              <a:rPr sz="1350" spc="0" dirty="0">
                <a:latin typeface="Georgia"/>
                <a:cs typeface="Georgia"/>
              </a:rPr>
              <a:t>APIs,</a:t>
            </a:r>
            <a:r>
              <a:rPr sz="1350" spc="10" dirty="0">
                <a:latin typeface="Georgia"/>
                <a:cs typeface="Georgia"/>
              </a:rPr>
              <a:t> …</a:t>
            </a:r>
            <a:endParaRPr sz="135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70"/>
              </a:spcBef>
              <a:buClr>
                <a:srgbClr val="1382AC"/>
              </a:buClr>
              <a:buSzPct val="88888"/>
              <a:buFont typeface="Microsoft Sans Serif"/>
              <a:buChar char="▪"/>
              <a:tabLst>
                <a:tab pos="470534" algn="l"/>
              </a:tabLst>
            </a:pPr>
            <a:r>
              <a:rPr sz="1350" spc="15" dirty="0">
                <a:solidFill>
                  <a:srgbClr val="006FC0"/>
                </a:solidFill>
                <a:latin typeface="Georgia"/>
                <a:cs typeface="Georgia"/>
              </a:rPr>
              <a:t>Knowledge Augmentation: </a:t>
            </a:r>
            <a:r>
              <a:rPr sz="1350" spc="10" dirty="0">
                <a:latin typeface="Georgia"/>
                <a:cs typeface="Georgia"/>
              </a:rPr>
              <a:t>retrieving </a:t>
            </a:r>
            <a:r>
              <a:rPr sz="1350" dirty="0">
                <a:latin typeface="Georgia"/>
                <a:cs typeface="Georgia"/>
              </a:rPr>
              <a:t>data </a:t>
            </a:r>
            <a:r>
              <a:rPr sz="1350" spc="-5" dirty="0">
                <a:latin typeface="Georgia"/>
                <a:cs typeface="Georgia"/>
              </a:rPr>
              <a:t>or</a:t>
            </a:r>
            <a:r>
              <a:rPr sz="1350" spc="140" dirty="0">
                <a:latin typeface="Georgia"/>
                <a:cs typeface="Georgia"/>
              </a:rPr>
              <a:t> </a:t>
            </a:r>
            <a:r>
              <a:rPr sz="1350" spc="15" dirty="0">
                <a:latin typeface="Georgia"/>
                <a:cs typeface="Georgia"/>
              </a:rPr>
              <a:t>context</a:t>
            </a:r>
            <a:endParaRPr sz="135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545"/>
              </a:spcBef>
              <a:buClr>
                <a:srgbClr val="1382AC"/>
              </a:buClr>
              <a:buSzPct val="88888"/>
              <a:buFont typeface="Microsoft Sans Serif"/>
              <a:buChar char="▪"/>
              <a:tabLst>
                <a:tab pos="470534" algn="l"/>
              </a:tabLst>
            </a:pPr>
            <a:r>
              <a:rPr sz="1350" spc="10" dirty="0">
                <a:solidFill>
                  <a:srgbClr val="006FC0"/>
                </a:solidFill>
                <a:latin typeface="Georgia"/>
                <a:cs typeface="Georgia"/>
              </a:rPr>
              <a:t>Orchestration: </a:t>
            </a:r>
            <a:r>
              <a:rPr sz="1350" spc="5" dirty="0">
                <a:latin typeface="Georgia"/>
                <a:cs typeface="Georgia"/>
              </a:rPr>
              <a:t>calling </a:t>
            </a:r>
            <a:r>
              <a:rPr sz="1350" spc="10" dirty="0">
                <a:latin typeface="Georgia"/>
                <a:cs typeface="Georgia"/>
              </a:rPr>
              <a:t>other</a:t>
            </a:r>
            <a:r>
              <a:rPr sz="1350" spc="40" dirty="0">
                <a:latin typeface="Georgia"/>
                <a:cs typeface="Georgia"/>
              </a:rPr>
              <a:t> </a:t>
            </a:r>
            <a:r>
              <a:rPr sz="1350" spc="5" dirty="0">
                <a:latin typeface="Georgia"/>
                <a:cs typeface="Georgia"/>
              </a:rPr>
              <a:t>agents</a:t>
            </a:r>
            <a:endParaRPr sz="135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Tools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can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come </a:t>
            </a:r>
            <a:r>
              <a:rPr sz="1800" spc="10" dirty="0">
                <a:solidFill>
                  <a:srgbClr val="C00000"/>
                </a:solidFill>
                <a:latin typeface="Georgia"/>
                <a:cs typeface="Georgia"/>
              </a:rPr>
              <a:t>in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the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form</a:t>
            </a:r>
            <a:r>
              <a:rPr sz="1800" spc="-17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of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21</a:t>
            </a:fld>
            <a:endParaRPr spc="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930" y="485394"/>
            <a:ext cx="4298315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43357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Implementing an</a:t>
            </a:r>
            <a:r>
              <a:rPr sz="2800" spc="-30" dirty="0"/>
              <a:t> </a:t>
            </a:r>
            <a:r>
              <a:rPr sz="2800" spc="-5" dirty="0"/>
              <a:t>Agent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039739" y="300672"/>
            <a:ext cx="171196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0" dirty="0">
                <a:solidFill>
                  <a:srgbClr val="C00000"/>
                </a:solidFill>
                <a:latin typeface="Georgia"/>
                <a:cs typeface="Georgia"/>
              </a:rPr>
              <a:t>Other</a:t>
            </a:r>
            <a:r>
              <a:rPr sz="2000" b="1" spc="-9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Topics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14059" y="815327"/>
            <a:ext cx="5477510" cy="555688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75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Model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 Selection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Prompt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Engineering &amp; Context</a:t>
            </a:r>
            <a:r>
              <a:rPr sz="1850" spc="6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Engineering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55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Data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Management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(storage,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ranking, </a:t>
            </a: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retrieval,</a:t>
            </a:r>
            <a:r>
              <a:rPr sz="1850" spc="2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35" dirty="0">
                <a:solidFill>
                  <a:srgbClr val="006FC0"/>
                </a:solidFill>
                <a:latin typeface="Georgia"/>
                <a:cs typeface="Georgia"/>
              </a:rPr>
              <a:t>…)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Memory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Tooling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Interfaces: </a:t>
            </a:r>
            <a:r>
              <a:rPr sz="1850" spc="25" dirty="0">
                <a:solidFill>
                  <a:srgbClr val="006FC0"/>
                </a:solidFill>
                <a:latin typeface="Georgia"/>
                <a:cs typeface="Georgia"/>
              </a:rPr>
              <a:t>MCP,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A2A,</a:t>
            </a:r>
            <a:r>
              <a:rPr sz="1850" spc="3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25" dirty="0">
                <a:solidFill>
                  <a:srgbClr val="006FC0"/>
                </a:solidFill>
                <a:latin typeface="Georgia"/>
                <a:cs typeface="Georgia"/>
              </a:rPr>
              <a:t>AG-UI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Architecture</a:t>
            </a:r>
            <a:r>
              <a:rPr sz="1850" spc="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choices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Deployment</a:t>
            </a:r>
            <a:r>
              <a:rPr sz="1850" spc="-2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approaches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55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Security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&amp;</a:t>
            </a:r>
            <a:r>
              <a:rPr sz="1850" spc="6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Compliance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Orchestration &amp; Multi-Agent</a:t>
            </a:r>
            <a:r>
              <a:rPr sz="1850" spc="7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Communication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Error </a:t>
            </a: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Handling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&amp; Remediation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5" dirty="0">
                <a:solidFill>
                  <a:srgbClr val="006FC0"/>
                </a:solidFill>
                <a:latin typeface="Georgia"/>
                <a:cs typeface="Georgia"/>
              </a:rPr>
              <a:t>Monitoring and</a:t>
            </a:r>
            <a:r>
              <a:rPr sz="185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Observability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5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UI/UX: streaming, </a:t>
            </a: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latency,</a:t>
            </a:r>
            <a:r>
              <a:rPr sz="1850" spc="114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…</a:t>
            </a:r>
            <a:endParaRPr sz="1850" dirty="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880"/>
              </a:spcBef>
              <a:buClr>
                <a:srgbClr val="1382AC"/>
              </a:buClr>
              <a:buSzPct val="83783"/>
              <a:buFont typeface="Microsoft Sans Serif"/>
              <a:buChar char="▪"/>
              <a:tabLst>
                <a:tab pos="196215" algn="l"/>
              </a:tabLst>
            </a:pPr>
            <a:r>
              <a:rPr sz="1850" spc="5" dirty="0">
                <a:solidFill>
                  <a:srgbClr val="006FC0"/>
                </a:solidFill>
                <a:latin typeface="Georgia"/>
                <a:cs typeface="Georgia"/>
              </a:rPr>
              <a:t>….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… …</a:t>
            </a:r>
            <a:r>
              <a:rPr sz="1850" spc="5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850" spc="10" dirty="0">
                <a:solidFill>
                  <a:srgbClr val="006FC0"/>
                </a:solidFill>
                <a:latin typeface="Georgia"/>
                <a:cs typeface="Georgia"/>
              </a:rPr>
              <a:t>…</a:t>
            </a:r>
            <a:endParaRPr sz="185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7546" y="1399120"/>
            <a:ext cx="3731260" cy="301117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Single </a:t>
            </a:r>
            <a:r>
              <a:rPr sz="2000" spc="5" dirty="0">
                <a:solidFill>
                  <a:srgbClr val="C00000"/>
                </a:solidFill>
                <a:latin typeface="Georgia"/>
                <a:cs typeface="Georgia"/>
              </a:rPr>
              <a:t>LLM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Call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19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5" dirty="0">
                <a:solidFill>
                  <a:srgbClr val="C00000"/>
                </a:solidFill>
                <a:latin typeface="Georgia"/>
                <a:cs typeface="Georgia"/>
              </a:rPr>
              <a:t>LLM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Loop:</a:t>
            </a:r>
            <a:r>
              <a:rPr sz="2000" spc="-9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ChatBot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Simple</a:t>
            </a:r>
            <a:r>
              <a:rPr sz="2000" spc="-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Agent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8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with</a:t>
            </a:r>
            <a:r>
              <a:rPr sz="2000" spc="4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Memory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19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with</a:t>
            </a:r>
            <a:r>
              <a:rPr sz="2000" spc="4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LangChain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dirty="0">
                <a:solidFill>
                  <a:srgbClr val="C00000"/>
                </a:solidFill>
                <a:latin typeface="Georgia"/>
                <a:cs typeface="Georgia"/>
              </a:rPr>
              <a:t>LangChain </a:t>
            </a:r>
            <a:r>
              <a:rPr sz="2000" spc="-10" dirty="0">
                <a:solidFill>
                  <a:srgbClr val="C00000"/>
                </a:solidFill>
                <a:latin typeface="Georgia"/>
                <a:cs typeface="Georgia"/>
              </a:rPr>
              <a:t>Agent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with</a:t>
            </a:r>
            <a:r>
              <a:rPr sz="2000" spc="1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Georgia"/>
                <a:cs typeface="Georgia"/>
              </a:rPr>
              <a:t>Memory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8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15" dirty="0">
                <a:solidFill>
                  <a:srgbClr val="C00000"/>
                </a:solidFill>
                <a:latin typeface="Georgia"/>
                <a:cs typeface="Georgia"/>
              </a:rPr>
              <a:t>Agent</a:t>
            </a:r>
            <a:r>
              <a:rPr sz="2000" spc="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Georgia"/>
                <a:cs typeface="Georgia"/>
              </a:rPr>
              <a:t>Architecture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813" y="4183033"/>
            <a:ext cx="849741" cy="816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0" y="5077333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qr </a:t>
            </a:r>
            <a:r>
              <a:rPr sz="700" spc="-10" dirty="0">
                <a:latin typeface="Calibri"/>
                <a:cs typeface="Calibri"/>
                <a:hlinkClick r:id="rId5"/>
              </a:rPr>
              <a:t>code with </a:t>
            </a:r>
            <a:r>
              <a:rPr sz="700" spc="-5" dirty="0">
                <a:latin typeface="Calibri"/>
                <a:cs typeface="Calibri"/>
                <a:hlinkClick r:id="rId5"/>
              </a:rPr>
              <a:t>black</a:t>
            </a:r>
            <a:r>
              <a:rPr sz="700" spc="-75" dirty="0">
                <a:latin typeface="Calibri"/>
                <a:cs typeface="Calibri"/>
                <a:hlinkClick r:id="rId5"/>
              </a:rPr>
              <a:t> </a:t>
            </a:r>
            <a:r>
              <a:rPr sz="700" spc="-10" dirty="0">
                <a:latin typeface="Calibri"/>
                <a:cs typeface="Calibri"/>
                <a:hlinkClick r:id="rId5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423" y="5162982"/>
            <a:ext cx="1590520" cy="15899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22</a:t>
            </a:fld>
            <a:endParaRPr spc="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85394"/>
            <a:ext cx="5557913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55822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Agentic </a:t>
            </a:r>
            <a:r>
              <a:rPr sz="2800" spc="-10" dirty="0"/>
              <a:t>Architectural</a:t>
            </a:r>
            <a:r>
              <a:rPr sz="2800" spc="10" dirty="0"/>
              <a:t> </a:t>
            </a:r>
            <a:r>
              <a:rPr sz="2800" spc="-10" dirty="0"/>
              <a:t>Patterns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361886" y="1623123"/>
            <a:ext cx="1202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583C5"/>
                </a:solidFill>
                <a:latin typeface="Georgia"/>
                <a:cs typeface="Georgia"/>
              </a:rPr>
              <a:t>Workflow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2160" y="1623123"/>
            <a:ext cx="149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583C5"/>
                </a:solidFill>
                <a:latin typeface="Georgia"/>
                <a:cs typeface="Georgia"/>
              </a:rPr>
              <a:t>Single</a:t>
            </a:r>
            <a:r>
              <a:rPr sz="1800" b="1" spc="-3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48193" y="1623123"/>
            <a:ext cx="1399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Multi-agent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2125" y="2227262"/>
            <a:ext cx="2913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583C5"/>
                </a:solidFill>
                <a:latin typeface="Georgia"/>
                <a:cs typeface="Georgia"/>
              </a:rPr>
              <a:t>Hierarchical/Supervisor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55097" y="2230691"/>
            <a:ext cx="86169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2583C5"/>
                </a:solidFill>
                <a:latin typeface="Georgia"/>
                <a:cs typeface="Georgia"/>
              </a:rPr>
              <a:t>S</a:t>
            </a:r>
            <a:r>
              <a:rPr sz="1800" b="1" spc="25" dirty="0">
                <a:solidFill>
                  <a:srgbClr val="2583C5"/>
                </a:solidFill>
                <a:latin typeface="Georgia"/>
                <a:cs typeface="Georgia"/>
              </a:rPr>
              <a:t>w</a:t>
            </a:r>
            <a:r>
              <a:rPr sz="1800" b="1" dirty="0">
                <a:solidFill>
                  <a:srgbClr val="2583C5"/>
                </a:solidFill>
                <a:latin typeface="Georgia"/>
                <a:cs typeface="Georgia"/>
              </a:rPr>
              <a:t>a</a:t>
            </a:r>
            <a:r>
              <a:rPr sz="1800" b="1" spc="-5" dirty="0">
                <a:solidFill>
                  <a:srgbClr val="2583C5"/>
                </a:solidFill>
                <a:latin typeface="Georgia"/>
                <a:cs typeface="Georgia"/>
              </a:rPr>
              <a:t>rm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296" y="3759200"/>
            <a:ext cx="1591055" cy="16005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2344" y="3841369"/>
            <a:ext cx="1426463" cy="14177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57231" y="2917685"/>
            <a:ext cx="1088135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70847" y="4463402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80192" y="4463402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98964" y="4010659"/>
            <a:ext cx="167005" cy="274320"/>
          </a:xfrm>
          <a:custGeom>
            <a:avLst/>
            <a:gdLst/>
            <a:ahLst/>
            <a:cxnLst/>
            <a:rect l="l" t="t" r="r" b="b"/>
            <a:pathLst>
              <a:path w="167004" h="274320">
                <a:moveTo>
                  <a:pt x="8000" y="178688"/>
                </a:moveTo>
                <a:lnTo>
                  <a:pt x="0" y="274192"/>
                </a:lnTo>
                <a:lnTo>
                  <a:pt x="81152" y="223265"/>
                </a:lnTo>
                <a:lnTo>
                  <a:pt x="76776" y="220598"/>
                </a:lnTo>
                <a:lnTo>
                  <a:pt x="49275" y="220598"/>
                </a:lnTo>
                <a:lnTo>
                  <a:pt x="24891" y="205739"/>
                </a:lnTo>
                <a:lnTo>
                  <a:pt x="32338" y="193519"/>
                </a:lnTo>
                <a:lnTo>
                  <a:pt x="8000" y="178688"/>
                </a:lnTo>
                <a:close/>
              </a:path>
              <a:path w="167004" h="274320">
                <a:moveTo>
                  <a:pt x="32338" y="193519"/>
                </a:moveTo>
                <a:lnTo>
                  <a:pt x="24891" y="205739"/>
                </a:lnTo>
                <a:lnTo>
                  <a:pt x="49275" y="220598"/>
                </a:lnTo>
                <a:lnTo>
                  <a:pt x="56722" y="208378"/>
                </a:lnTo>
                <a:lnTo>
                  <a:pt x="32338" y="193519"/>
                </a:lnTo>
                <a:close/>
              </a:path>
              <a:path w="167004" h="274320">
                <a:moveTo>
                  <a:pt x="56722" y="208378"/>
                </a:moveTo>
                <a:lnTo>
                  <a:pt x="49275" y="220598"/>
                </a:lnTo>
                <a:lnTo>
                  <a:pt x="76776" y="220598"/>
                </a:lnTo>
                <a:lnTo>
                  <a:pt x="56722" y="208378"/>
                </a:lnTo>
                <a:close/>
              </a:path>
              <a:path w="167004" h="274320">
                <a:moveTo>
                  <a:pt x="110155" y="65814"/>
                </a:moveTo>
                <a:lnTo>
                  <a:pt x="32338" y="193519"/>
                </a:lnTo>
                <a:lnTo>
                  <a:pt x="56722" y="208378"/>
                </a:lnTo>
                <a:lnTo>
                  <a:pt x="134539" y="80673"/>
                </a:lnTo>
                <a:lnTo>
                  <a:pt x="110155" y="65814"/>
                </a:lnTo>
                <a:close/>
              </a:path>
              <a:path w="167004" h="274320">
                <a:moveTo>
                  <a:pt x="162388" y="53593"/>
                </a:moveTo>
                <a:lnTo>
                  <a:pt x="117601" y="53593"/>
                </a:lnTo>
                <a:lnTo>
                  <a:pt x="141985" y="68452"/>
                </a:lnTo>
                <a:lnTo>
                  <a:pt x="134539" y="80673"/>
                </a:lnTo>
                <a:lnTo>
                  <a:pt x="158876" y="95503"/>
                </a:lnTo>
                <a:lnTo>
                  <a:pt x="162388" y="53593"/>
                </a:lnTo>
                <a:close/>
              </a:path>
              <a:path w="167004" h="274320">
                <a:moveTo>
                  <a:pt x="117601" y="53593"/>
                </a:moveTo>
                <a:lnTo>
                  <a:pt x="110155" y="65814"/>
                </a:lnTo>
                <a:lnTo>
                  <a:pt x="134539" y="80673"/>
                </a:lnTo>
                <a:lnTo>
                  <a:pt x="141985" y="68452"/>
                </a:lnTo>
                <a:lnTo>
                  <a:pt x="117601" y="53593"/>
                </a:lnTo>
                <a:close/>
              </a:path>
              <a:path w="167004" h="274320">
                <a:moveTo>
                  <a:pt x="166877" y="0"/>
                </a:moveTo>
                <a:lnTo>
                  <a:pt x="85725" y="50926"/>
                </a:lnTo>
                <a:lnTo>
                  <a:pt x="110155" y="65814"/>
                </a:lnTo>
                <a:lnTo>
                  <a:pt x="117601" y="53593"/>
                </a:lnTo>
                <a:lnTo>
                  <a:pt x="162388" y="53593"/>
                </a:lnTo>
                <a:lnTo>
                  <a:pt x="16687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21340" y="4010659"/>
            <a:ext cx="188595" cy="274320"/>
          </a:xfrm>
          <a:custGeom>
            <a:avLst/>
            <a:gdLst/>
            <a:ahLst/>
            <a:cxnLst/>
            <a:rect l="l" t="t" r="r" b="b"/>
            <a:pathLst>
              <a:path w="188595" h="274320">
                <a:moveTo>
                  <a:pt x="128267" y="211697"/>
                </a:moveTo>
                <a:lnTo>
                  <a:pt x="104775" y="227837"/>
                </a:lnTo>
                <a:lnTo>
                  <a:pt x="188594" y="274192"/>
                </a:lnTo>
                <a:lnTo>
                  <a:pt x="181540" y="223519"/>
                </a:lnTo>
                <a:lnTo>
                  <a:pt x="136398" y="223519"/>
                </a:lnTo>
                <a:lnTo>
                  <a:pt x="128267" y="211697"/>
                </a:lnTo>
                <a:close/>
              </a:path>
              <a:path w="188595" h="274320">
                <a:moveTo>
                  <a:pt x="151810" y="195522"/>
                </a:moveTo>
                <a:lnTo>
                  <a:pt x="128267" y="211697"/>
                </a:lnTo>
                <a:lnTo>
                  <a:pt x="136398" y="223519"/>
                </a:lnTo>
                <a:lnTo>
                  <a:pt x="159892" y="207263"/>
                </a:lnTo>
                <a:lnTo>
                  <a:pt x="151810" y="195522"/>
                </a:lnTo>
                <a:close/>
              </a:path>
              <a:path w="188595" h="274320">
                <a:moveTo>
                  <a:pt x="175386" y="179323"/>
                </a:moveTo>
                <a:lnTo>
                  <a:pt x="151810" y="195522"/>
                </a:lnTo>
                <a:lnTo>
                  <a:pt x="159892" y="207263"/>
                </a:lnTo>
                <a:lnTo>
                  <a:pt x="136398" y="223519"/>
                </a:lnTo>
                <a:lnTo>
                  <a:pt x="181540" y="223519"/>
                </a:lnTo>
                <a:lnTo>
                  <a:pt x="175386" y="179323"/>
                </a:lnTo>
                <a:close/>
              </a:path>
              <a:path w="188595" h="274320">
                <a:moveTo>
                  <a:pt x="60286" y="62552"/>
                </a:moveTo>
                <a:lnTo>
                  <a:pt x="36806" y="78713"/>
                </a:lnTo>
                <a:lnTo>
                  <a:pt x="128267" y="211697"/>
                </a:lnTo>
                <a:lnTo>
                  <a:pt x="151810" y="195522"/>
                </a:lnTo>
                <a:lnTo>
                  <a:pt x="60286" y="62552"/>
                </a:lnTo>
                <a:close/>
              </a:path>
              <a:path w="188595" h="274320">
                <a:moveTo>
                  <a:pt x="0" y="0"/>
                </a:moveTo>
                <a:lnTo>
                  <a:pt x="13334" y="94868"/>
                </a:lnTo>
                <a:lnTo>
                  <a:pt x="36806" y="78713"/>
                </a:lnTo>
                <a:lnTo>
                  <a:pt x="28701" y="66928"/>
                </a:lnTo>
                <a:lnTo>
                  <a:pt x="52196" y="50800"/>
                </a:lnTo>
                <a:lnTo>
                  <a:pt x="77361" y="50800"/>
                </a:lnTo>
                <a:lnTo>
                  <a:pt x="83819" y="46354"/>
                </a:lnTo>
                <a:lnTo>
                  <a:pt x="0" y="0"/>
                </a:lnTo>
                <a:close/>
              </a:path>
              <a:path w="188595" h="274320">
                <a:moveTo>
                  <a:pt x="52196" y="50800"/>
                </a:moveTo>
                <a:lnTo>
                  <a:pt x="28701" y="66928"/>
                </a:lnTo>
                <a:lnTo>
                  <a:pt x="36806" y="78713"/>
                </a:lnTo>
                <a:lnTo>
                  <a:pt x="60286" y="62552"/>
                </a:lnTo>
                <a:lnTo>
                  <a:pt x="52196" y="50800"/>
                </a:lnTo>
                <a:close/>
              </a:path>
              <a:path w="188595" h="274320">
                <a:moveTo>
                  <a:pt x="77361" y="50800"/>
                </a:moveTo>
                <a:lnTo>
                  <a:pt x="52196" y="50800"/>
                </a:lnTo>
                <a:lnTo>
                  <a:pt x="60286" y="62552"/>
                </a:lnTo>
                <a:lnTo>
                  <a:pt x="77361" y="508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36707" y="4882388"/>
            <a:ext cx="391795" cy="85725"/>
          </a:xfrm>
          <a:custGeom>
            <a:avLst/>
            <a:gdLst/>
            <a:ahLst/>
            <a:cxnLst/>
            <a:rect l="l" t="t" r="r" b="b"/>
            <a:pathLst>
              <a:path w="391795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374" y="57150"/>
                </a:lnTo>
                <a:lnTo>
                  <a:pt x="71374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391795" h="85725">
                <a:moveTo>
                  <a:pt x="305562" y="0"/>
                </a:moveTo>
                <a:lnTo>
                  <a:pt x="305562" y="85725"/>
                </a:lnTo>
                <a:lnTo>
                  <a:pt x="362796" y="57150"/>
                </a:lnTo>
                <a:lnTo>
                  <a:pt x="319913" y="57150"/>
                </a:lnTo>
                <a:lnTo>
                  <a:pt x="319913" y="28575"/>
                </a:lnTo>
                <a:lnTo>
                  <a:pt x="362627" y="28575"/>
                </a:lnTo>
                <a:lnTo>
                  <a:pt x="305562" y="0"/>
                </a:lnTo>
                <a:close/>
              </a:path>
              <a:path w="391795" h="85725">
                <a:moveTo>
                  <a:pt x="85725" y="28575"/>
                </a:moveTo>
                <a:lnTo>
                  <a:pt x="71374" y="28575"/>
                </a:lnTo>
                <a:lnTo>
                  <a:pt x="71374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391795" h="85725">
                <a:moveTo>
                  <a:pt x="305562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305562" y="57150"/>
                </a:lnTo>
                <a:lnTo>
                  <a:pt x="305562" y="28575"/>
                </a:lnTo>
                <a:close/>
              </a:path>
              <a:path w="391795" h="85725">
                <a:moveTo>
                  <a:pt x="362627" y="28575"/>
                </a:moveTo>
                <a:lnTo>
                  <a:pt x="319913" y="28575"/>
                </a:lnTo>
                <a:lnTo>
                  <a:pt x="319913" y="57150"/>
                </a:lnTo>
                <a:lnTo>
                  <a:pt x="362796" y="57150"/>
                </a:lnTo>
                <a:lnTo>
                  <a:pt x="391287" y="42925"/>
                </a:lnTo>
                <a:lnTo>
                  <a:pt x="362627" y="28575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3640" y="2917685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68111" y="4463402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7456" y="4463402"/>
            <a:ext cx="1088136" cy="1088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96228" y="4010659"/>
            <a:ext cx="167005" cy="274320"/>
          </a:xfrm>
          <a:custGeom>
            <a:avLst/>
            <a:gdLst/>
            <a:ahLst/>
            <a:cxnLst/>
            <a:rect l="l" t="t" r="r" b="b"/>
            <a:pathLst>
              <a:path w="167004" h="274320">
                <a:moveTo>
                  <a:pt x="8000" y="178688"/>
                </a:moveTo>
                <a:lnTo>
                  <a:pt x="0" y="274192"/>
                </a:lnTo>
                <a:lnTo>
                  <a:pt x="81152" y="223265"/>
                </a:lnTo>
                <a:lnTo>
                  <a:pt x="76776" y="220598"/>
                </a:lnTo>
                <a:lnTo>
                  <a:pt x="49275" y="220598"/>
                </a:lnTo>
                <a:lnTo>
                  <a:pt x="24892" y="205739"/>
                </a:lnTo>
                <a:lnTo>
                  <a:pt x="32338" y="193519"/>
                </a:lnTo>
                <a:lnTo>
                  <a:pt x="8000" y="178688"/>
                </a:lnTo>
                <a:close/>
              </a:path>
              <a:path w="167004" h="274320">
                <a:moveTo>
                  <a:pt x="32338" y="193519"/>
                </a:moveTo>
                <a:lnTo>
                  <a:pt x="24892" y="205739"/>
                </a:lnTo>
                <a:lnTo>
                  <a:pt x="49275" y="220598"/>
                </a:lnTo>
                <a:lnTo>
                  <a:pt x="56722" y="208378"/>
                </a:lnTo>
                <a:lnTo>
                  <a:pt x="32338" y="193519"/>
                </a:lnTo>
                <a:close/>
              </a:path>
              <a:path w="167004" h="274320">
                <a:moveTo>
                  <a:pt x="56722" y="208378"/>
                </a:moveTo>
                <a:lnTo>
                  <a:pt x="49275" y="220598"/>
                </a:lnTo>
                <a:lnTo>
                  <a:pt x="76776" y="220598"/>
                </a:lnTo>
                <a:lnTo>
                  <a:pt x="56722" y="208378"/>
                </a:lnTo>
                <a:close/>
              </a:path>
              <a:path w="167004" h="274320">
                <a:moveTo>
                  <a:pt x="110155" y="65814"/>
                </a:moveTo>
                <a:lnTo>
                  <a:pt x="32338" y="193519"/>
                </a:lnTo>
                <a:lnTo>
                  <a:pt x="56722" y="208378"/>
                </a:lnTo>
                <a:lnTo>
                  <a:pt x="134539" y="80673"/>
                </a:lnTo>
                <a:lnTo>
                  <a:pt x="110155" y="65814"/>
                </a:lnTo>
                <a:close/>
              </a:path>
              <a:path w="167004" h="274320">
                <a:moveTo>
                  <a:pt x="162388" y="53593"/>
                </a:moveTo>
                <a:lnTo>
                  <a:pt x="117601" y="53593"/>
                </a:lnTo>
                <a:lnTo>
                  <a:pt x="141986" y="68452"/>
                </a:lnTo>
                <a:lnTo>
                  <a:pt x="134539" y="80673"/>
                </a:lnTo>
                <a:lnTo>
                  <a:pt x="158876" y="95503"/>
                </a:lnTo>
                <a:lnTo>
                  <a:pt x="162388" y="53593"/>
                </a:lnTo>
                <a:close/>
              </a:path>
              <a:path w="167004" h="274320">
                <a:moveTo>
                  <a:pt x="117601" y="53593"/>
                </a:moveTo>
                <a:lnTo>
                  <a:pt x="110155" y="65814"/>
                </a:lnTo>
                <a:lnTo>
                  <a:pt x="134539" y="80673"/>
                </a:lnTo>
                <a:lnTo>
                  <a:pt x="141986" y="68452"/>
                </a:lnTo>
                <a:lnTo>
                  <a:pt x="117601" y="53593"/>
                </a:lnTo>
                <a:close/>
              </a:path>
              <a:path w="167004" h="274320">
                <a:moveTo>
                  <a:pt x="166877" y="0"/>
                </a:moveTo>
                <a:lnTo>
                  <a:pt x="85725" y="50926"/>
                </a:lnTo>
                <a:lnTo>
                  <a:pt x="110155" y="65814"/>
                </a:lnTo>
                <a:lnTo>
                  <a:pt x="117601" y="53593"/>
                </a:lnTo>
                <a:lnTo>
                  <a:pt x="162388" y="53593"/>
                </a:lnTo>
                <a:lnTo>
                  <a:pt x="16687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18604" y="4010659"/>
            <a:ext cx="188595" cy="274320"/>
          </a:xfrm>
          <a:custGeom>
            <a:avLst/>
            <a:gdLst/>
            <a:ahLst/>
            <a:cxnLst/>
            <a:rect l="l" t="t" r="r" b="b"/>
            <a:pathLst>
              <a:path w="188595" h="274320">
                <a:moveTo>
                  <a:pt x="128267" y="211697"/>
                </a:moveTo>
                <a:lnTo>
                  <a:pt x="104775" y="227837"/>
                </a:lnTo>
                <a:lnTo>
                  <a:pt x="188595" y="274192"/>
                </a:lnTo>
                <a:lnTo>
                  <a:pt x="181540" y="223519"/>
                </a:lnTo>
                <a:lnTo>
                  <a:pt x="136398" y="223519"/>
                </a:lnTo>
                <a:lnTo>
                  <a:pt x="128267" y="211697"/>
                </a:lnTo>
                <a:close/>
              </a:path>
              <a:path w="188595" h="274320">
                <a:moveTo>
                  <a:pt x="151810" y="195522"/>
                </a:moveTo>
                <a:lnTo>
                  <a:pt x="128267" y="211697"/>
                </a:lnTo>
                <a:lnTo>
                  <a:pt x="136398" y="223519"/>
                </a:lnTo>
                <a:lnTo>
                  <a:pt x="159893" y="207263"/>
                </a:lnTo>
                <a:lnTo>
                  <a:pt x="151810" y="195522"/>
                </a:lnTo>
                <a:close/>
              </a:path>
              <a:path w="188595" h="274320">
                <a:moveTo>
                  <a:pt x="175387" y="179323"/>
                </a:moveTo>
                <a:lnTo>
                  <a:pt x="151810" y="195522"/>
                </a:lnTo>
                <a:lnTo>
                  <a:pt x="159893" y="207263"/>
                </a:lnTo>
                <a:lnTo>
                  <a:pt x="136398" y="223519"/>
                </a:lnTo>
                <a:lnTo>
                  <a:pt x="181540" y="223519"/>
                </a:lnTo>
                <a:lnTo>
                  <a:pt x="175387" y="179323"/>
                </a:lnTo>
                <a:close/>
              </a:path>
              <a:path w="188595" h="274320">
                <a:moveTo>
                  <a:pt x="60286" y="62552"/>
                </a:moveTo>
                <a:lnTo>
                  <a:pt x="36806" y="78713"/>
                </a:lnTo>
                <a:lnTo>
                  <a:pt x="128267" y="211697"/>
                </a:lnTo>
                <a:lnTo>
                  <a:pt x="151810" y="195522"/>
                </a:lnTo>
                <a:lnTo>
                  <a:pt x="60286" y="62552"/>
                </a:lnTo>
                <a:close/>
              </a:path>
              <a:path w="188595" h="274320">
                <a:moveTo>
                  <a:pt x="0" y="0"/>
                </a:moveTo>
                <a:lnTo>
                  <a:pt x="13335" y="94868"/>
                </a:lnTo>
                <a:lnTo>
                  <a:pt x="36806" y="78713"/>
                </a:lnTo>
                <a:lnTo>
                  <a:pt x="28701" y="66928"/>
                </a:lnTo>
                <a:lnTo>
                  <a:pt x="52197" y="50800"/>
                </a:lnTo>
                <a:lnTo>
                  <a:pt x="77361" y="50800"/>
                </a:lnTo>
                <a:lnTo>
                  <a:pt x="83820" y="46354"/>
                </a:lnTo>
                <a:lnTo>
                  <a:pt x="0" y="0"/>
                </a:lnTo>
                <a:close/>
              </a:path>
              <a:path w="188595" h="274320">
                <a:moveTo>
                  <a:pt x="52197" y="50800"/>
                </a:moveTo>
                <a:lnTo>
                  <a:pt x="28701" y="66928"/>
                </a:lnTo>
                <a:lnTo>
                  <a:pt x="36806" y="78713"/>
                </a:lnTo>
                <a:lnTo>
                  <a:pt x="60286" y="62552"/>
                </a:lnTo>
                <a:lnTo>
                  <a:pt x="52197" y="50800"/>
                </a:lnTo>
                <a:close/>
              </a:path>
              <a:path w="188595" h="274320">
                <a:moveTo>
                  <a:pt x="77361" y="50800"/>
                </a:moveTo>
                <a:lnTo>
                  <a:pt x="52197" y="50800"/>
                </a:lnTo>
                <a:lnTo>
                  <a:pt x="60286" y="62552"/>
                </a:lnTo>
                <a:lnTo>
                  <a:pt x="77361" y="508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44461" y="4864989"/>
            <a:ext cx="245364" cy="2486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4461" y="4864989"/>
            <a:ext cx="245745" cy="248920"/>
          </a:xfrm>
          <a:custGeom>
            <a:avLst/>
            <a:gdLst/>
            <a:ahLst/>
            <a:cxnLst/>
            <a:rect l="l" t="t" r="r" b="b"/>
            <a:pathLst>
              <a:path w="245745" h="248920">
                <a:moveTo>
                  <a:pt x="0" y="58547"/>
                </a:moveTo>
                <a:lnTo>
                  <a:pt x="60071" y="0"/>
                </a:lnTo>
                <a:lnTo>
                  <a:pt x="122682" y="64262"/>
                </a:lnTo>
                <a:lnTo>
                  <a:pt x="185293" y="0"/>
                </a:lnTo>
                <a:lnTo>
                  <a:pt x="245364" y="58547"/>
                </a:lnTo>
                <a:lnTo>
                  <a:pt x="181229" y="124333"/>
                </a:lnTo>
                <a:lnTo>
                  <a:pt x="245364" y="190119"/>
                </a:lnTo>
                <a:lnTo>
                  <a:pt x="185293" y="248666"/>
                </a:lnTo>
                <a:lnTo>
                  <a:pt x="122682" y="184404"/>
                </a:lnTo>
                <a:lnTo>
                  <a:pt x="60071" y="248666"/>
                </a:lnTo>
                <a:lnTo>
                  <a:pt x="0" y="190119"/>
                </a:lnTo>
                <a:lnTo>
                  <a:pt x="64135" y="124333"/>
                </a:lnTo>
                <a:lnTo>
                  <a:pt x="0" y="58547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23</a:t>
            </a:fld>
            <a:endParaRPr spc="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005A3B-891C-4B84-BB69-BB14EA06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9600"/>
            <a:ext cx="9565794" cy="51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F5D04-20E7-4B60-B4C1-A7AAC14FF2DB}"/>
              </a:ext>
            </a:extLst>
          </p:cNvPr>
          <p:cNvSpPr txBox="1"/>
          <p:nvPr/>
        </p:nvSpPr>
        <p:spPr>
          <a:xfrm>
            <a:off x="1905000" y="59436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https://adrs-ucb.notion.site/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470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F5B03-C4FD-4482-AF45-9BF4674F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870" y="538861"/>
            <a:ext cx="6652259" cy="661720"/>
          </a:xfrm>
        </p:spPr>
        <p:txBody>
          <a:bodyPr/>
          <a:lstStyle/>
          <a:p>
            <a:r>
              <a:rPr lang="en-US" altLang="ko-KR" dirty="0"/>
              <a:t>Knowledge Chef Agent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4EDDD-2104-4AF3-BCC7-9DFF31362380}"/>
              </a:ext>
            </a:extLst>
          </p:cNvPr>
          <p:cNvSpPr txBox="1"/>
          <p:nvPr/>
        </p:nvSpPr>
        <p:spPr>
          <a:xfrm>
            <a:off x="990600" y="1524000"/>
            <a:ext cx="266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에이전트는 입력</a:t>
            </a:r>
            <a:r>
              <a:rPr lang="en-US" altLang="ko-KR" dirty="0"/>
              <a:t>(Input)</a:t>
            </a:r>
            <a:r>
              <a:rPr lang="ko-KR" altLang="en-US" dirty="0"/>
              <a:t>을 받아 복잡한 추론 과정을 거친 뒤</a:t>
            </a:r>
            <a:r>
              <a:rPr lang="en-US" altLang="ko-KR" dirty="0"/>
              <a:t>, </a:t>
            </a:r>
            <a:r>
              <a:rPr lang="ko-KR" altLang="en-US" dirty="0"/>
              <a:t>적절한 도구를 선택해 실행하고 최적의 출력</a:t>
            </a:r>
            <a:r>
              <a:rPr lang="en-US" altLang="ko-KR" dirty="0"/>
              <a:t>(Output)</a:t>
            </a:r>
            <a:r>
              <a:rPr lang="ko-KR" altLang="en-US" dirty="0"/>
              <a:t>을 생성해내는 통합적인 인공지능 시스템입니다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"</a:t>
            </a:r>
            <a:r>
              <a:rPr lang="ko-KR" altLang="en-US" dirty="0"/>
              <a:t>인공지능 에이전트는 단순히 지식을 알려주는 </a:t>
            </a:r>
            <a:r>
              <a:rPr lang="en-US" altLang="ko-KR" b="1" dirty="0"/>
              <a:t>'</a:t>
            </a:r>
            <a:r>
              <a:rPr lang="ko-KR" altLang="en-US" b="1" dirty="0"/>
              <a:t>백과사전</a:t>
            </a:r>
            <a:r>
              <a:rPr lang="en-US" altLang="ko-KR" b="1" dirty="0"/>
              <a:t>'</a:t>
            </a:r>
            <a:r>
              <a:rPr lang="ko-KR" altLang="en-US" dirty="0"/>
              <a:t>이 아니라</a:t>
            </a:r>
            <a:r>
              <a:rPr lang="en-US" altLang="ko-KR" dirty="0"/>
              <a:t>, </a:t>
            </a:r>
            <a:r>
              <a:rPr lang="ko-KR" altLang="en-US" dirty="0"/>
              <a:t>주인의 명령을 듣고 직접 요리 재료를 사고</a:t>
            </a:r>
            <a:r>
              <a:rPr lang="en-US" altLang="ko-KR" dirty="0"/>
              <a:t>(</a:t>
            </a:r>
            <a:r>
              <a:rPr lang="ko-KR" altLang="en-US" dirty="0"/>
              <a:t>데이터 검색</a:t>
            </a:r>
            <a:r>
              <a:rPr lang="en-US" altLang="ko-KR" dirty="0"/>
              <a:t>), </a:t>
            </a:r>
            <a:r>
              <a:rPr lang="ko-KR" altLang="en-US" dirty="0"/>
              <a:t>도구를 사용해 요리하며</a:t>
            </a:r>
            <a:r>
              <a:rPr lang="en-US" altLang="ko-KR" dirty="0"/>
              <a:t>(</a:t>
            </a:r>
            <a:r>
              <a:rPr lang="ko-KR" altLang="en-US" dirty="0"/>
              <a:t>도구 활용</a:t>
            </a:r>
            <a:r>
              <a:rPr lang="en-US" altLang="ko-KR" dirty="0"/>
              <a:t>), </a:t>
            </a:r>
            <a:r>
              <a:rPr lang="ko-KR" altLang="en-US" dirty="0"/>
              <a:t>접시에 담아 내오는</a:t>
            </a:r>
            <a:r>
              <a:rPr lang="en-US" altLang="ko-KR" dirty="0"/>
              <a:t>(</a:t>
            </a:r>
            <a:r>
              <a:rPr lang="ko-KR" altLang="en-US" dirty="0"/>
              <a:t>결과 생성</a:t>
            </a:r>
            <a:r>
              <a:rPr lang="en-US" altLang="ko-KR" dirty="0"/>
              <a:t>) </a:t>
            </a:r>
            <a:r>
              <a:rPr lang="en-US" altLang="ko-KR" b="1" dirty="0"/>
              <a:t>'</a:t>
            </a:r>
            <a:r>
              <a:rPr lang="ko-KR" altLang="en-US" b="1" dirty="0"/>
              <a:t>능숙한 지식요리사</a:t>
            </a:r>
            <a:r>
              <a:rPr lang="en-US" altLang="ko-KR" b="1" dirty="0"/>
              <a:t>'</a:t>
            </a:r>
            <a:r>
              <a:rPr lang="ko-KR" altLang="en-US" dirty="0"/>
              <a:t>와 같습니다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65071C-C507-4B81-A107-89B89682E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24000"/>
            <a:ext cx="77343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A8D8F1-350A-4970-AB01-47B41666E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4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B1826A-7A5E-449E-B81B-45C739B74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40982"/>
            <a:ext cx="10601324" cy="5917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8EE50-D7EC-4F6F-AE18-BEB988E5FF5C}"/>
              </a:ext>
            </a:extLst>
          </p:cNvPr>
          <p:cNvSpPr txBox="1"/>
          <p:nvPr/>
        </p:nvSpPr>
        <p:spPr>
          <a:xfrm>
            <a:off x="1143000" y="228600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Head Chef (Orchestrator) uses a Strict Data Pipeline.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7395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3D950-4707-46CE-8E0D-9371D625B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92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BE69A-DAF5-47BB-9C94-58C835AA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219200"/>
            <a:ext cx="10058400" cy="3754874"/>
          </a:xfrm>
        </p:spPr>
        <p:txBody>
          <a:bodyPr/>
          <a:lstStyle/>
          <a:p>
            <a:r>
              <a:rPr lang="en-US" altLang="ko-KR" dirty="0"/>
              <a:t>&lt;goose&gt;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https://block.github.io/goose/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3600" b="0" i="0" dirty="0">
                <a:solidFill>
                  <a:srgbClr val="1C1E21"/>
                </a:solidFill>
                <a:effectLst/>
                <a:latin typeface="Cash Sans"/>
              </a:rPr>
              <a:t>your local AI agent, automating engineering tasks seamlessly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6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457" y="662812"/>
            <a:ext cx="267893" cy="305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7897" y="554862"/>
            <a:ext cx="2255164" cy="42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99807" y="408508"/>
            <a:ext cx="2286635" cy="685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w</a:t>
            </a:r>
            <a:r>
              <a:rPr spc="-40" dirty="0"/>
              <a:t>h</a:t>
            </a:r>
            <a:r>
              <a:rPr spc="-5" dirty="0"/>
              <a:t>o</a:t>
            </a:r>
            <a:r>
              <a:rPr spc="10" dirty="0"/>
              <a:t>a</a:t>
            </a:r>
            <a:r>
              <a:rPr spc="-35" dirty="0"/>
              <a:t>m</a:t>
            </a:r>
            <a:r>
              <a:rPr spc="0" dirty="0"/>
              <a:t>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38206" y="1680814"/>
            <a:ext cx="89281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55"/>
              </a:lnSpc>
            </a:pPr>
            <a:r>
              <a:rPr sz="2000" spc="5" dirty="0">
                <a:latin typeface="Georgia"/>
                <a:cs typeface="Georgia"/>
              </a:rPr>
              <a:t>Tech</a:t>
            </a:r>
            <a:r>
              <a:rPr sz="2000" spc="-150" dirty="0">
                <a:latin typeface="Georgia"/>
                <a:cs typeface="Georgia"/>
              </a:rPr>
              <a:t> </a:t>
            </a:r>
            <a:r>
              <a:rPr sz="2000" spc="5" dirty="0">
                <a:latin typeface="Georgia"/>
                <a:cs typeface="Georgia"/>
              </a:rPr>
              <a:t>42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514" y="1496216"/>
            <a:ext cx="7536815" cy="140017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3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Machine </a:t>
            </a:r>
            <a:r>
              <a:rPr sz="2000" dirty="0">
                <a:latin typeface="Georgia"/>
                <a:cs typeface="Georgia"/>
              </a:rPr>
              <a:t>Learning </a:t>
            </a:r>
            <a:r>
              <a:rPr sz="2000" spc="-5" dirty="0">
                <a:latin typeface="Georgia"/>
                <a:cs typeface="Georgia"/>
              </a:rPr>
              <a:t>Architect</a:t>
            </a:r>
            <a:r>
              <a:rPr sz="2000" spc="-60" dirty="0">
                <a:latin typeface="Georgia"/>
                <a:cs typeface="Georgia"/>
              </a:rPr>
              <a:t> </a:t>
            </a:r>
            <a:r>
              <a:rPr sz="2000" spc="10" dirty="0">
                <a:latin typeface="Georgia"/>
                <a:cs typeface="Georgia"/>
              </a:rPr>
              <a:t>@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2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Academic: </a:t>
            </a:r>
            <a:r>
              <a:rPr sz="2000" spc="15" dirty="0">
                <a:latin typeface="Georgia"/>
                <a:cs typeface="Georgia"/>
              </a:rPr>
              <a:t>PhD </a:t>
            </a:r>
            <a:r>
              <a:rPr sz="2000" spc="-5" dirty="0">
                <a:latin typeface="Georgia"/>
                <a:cs typeface="Georgia"/>
              </a:rPr>
              <a:t>in NeuroScience </a:t>
            </a:r>
            <a:r>
              <a:rPr sz="2000" spc="5" dirty="0">
                <a:latin typeface="Georgia"/>
                <a:cs typeface="Georgia"/>
              </a:rPr>
              <a:t>&amp; </a:t>
            </a:r>
            <a:r>
              <a:rPr sz="2000" spc="-5" dirty="0">
                <a:latin typeface="Georgia"/>
                <a:cs typeface="Georgia"/>
              </a:rPr>
              <a:t>Bioinformatics, </a:t>
            </a:r>
            <a:r>
              <a:rPr sz="2000" spc="-10" dirty="0">
                <a:latin typeface="Georgia"/>
                <a:cs typeface="Georgia"/>
              </a:rPr>
              <a:t>2017</a:t>
            </a:r>
            <a:r>
              <a:rPr sz="2000" spc="0" dirty="0">
                <a:latin typeface="Georgia"/>
                <a:cs typeface="Georgia"/>
              </a:rPr>
              <a:t> @McGill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2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Career Interests: </a:t>
            </a:r>
            <a:r>
              <a:rPr sz="2000" spc="0" dirty="0">
                <a:latin typeface="Georgia"/>
                <a:cs typeface="Georgia"/>
              </a:rPr>
              <a:t>Data, </a:t>
            </a:r>
            <a:r>
              <a:rPr sz="2000" spc="-5" dirty="0">
                <a:latin typeface="Georgia"/>
                <a:cs typeface="Georgia"/>
              </a:rPr>
              <a:t>AI/ML,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Cloud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68683" y="6345847"/>
            <a:ext cx="13462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81159" y="567181"/>
            <a:ext cx="2313431" cy="22675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62109" y="548131"/>
            <a:ext cx="2352040" cy="2306320"/>
          </a:xfrm>
          <a:custGeom>
            <a:avLst/>
            <a:gdLst/>
            <a:ahLst/>
            <a:cxnLst/>
            <a:rect l="l" t="t" r="r" b="b"/>
            <a:pathLst>
              <a:path w="2352040" h="2306320">
                <a:moveTo>
                  <a:pt x="0" y="2306320"/>
                </a:moveTo>
                <a:lnTo>
                  <a:pt x="2351531" y="2306320"/>
                </a:lnTo>
                <a:lnTo>
                  <a:pt x="2351531" y="0"/>
                </a:lnTo>
                <a:lnTo>
                  <a:pt x="0" y="0"/>
                </a:lnTo>
                <a:lnTo>
                  <a:pt x="0" y="230632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6944" y="3631120"/>
            <a:ext cx="2057400" cy="2743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9088" y="5368874"/>
            <a:ext cx="1709927" cy="1189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2603" y="4750929"/>
            <a:ext cx="1613457" cy="16150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17319" y="3675465"/>
            <a:ext cx="2097210" cy="810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672" y="4774323"/>
            <a:ext cx="1627631" cy="4847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33855" y="5890209"/>
            <a:ext cx="896112" cy="4024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3272" y="5378018"/>
            <a:ext cx="1143000" cy="3932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2959" y="1676301"/>
            <a:ext cx="1234440" cy="293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352153" y="618108"/>
            <a:ext cx="2049780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4"/>
              </a:rPr>
              <a:t>A </a:t>
            </a:r>
            <a:r>
              <a:rPr sz="700" spc="-15" dirty="0">
                <a:latin typeface="Calibri"/>
                <a:cs typeface="Calibri"/>
                <a:hlinkClick r:id="rId14"/>
              </a:rPr>
              <a:t>picture </a:t>
            </a:r>
            <a:r>
              <a:rPr sz="700" spc="-10" dirty="0">
                <a:latin typeface="Calibri"/>
                <a:cs typeface="Calibri"/>
                <a:hlinkClick r:id="rId14"/>
              </a:rPr>
              <a:t>containing </a:t>
            </a:r>
            <a:r>
              <a:rPr sz="700" spc="0" dirty="0">
                <a:latin typeface="Calibri"/>
                <a:cs typeface="Calibri"/>
                <a:hlinkClick r:id="rId14"/>
              </a:rPr>
              <a:t>human </a:t>
            </a:r>
            <a:r>
              <a:rPr sz="700" dirty="0">
                <a:latin typeface="Calibri"/>
                <a:cs typeface="Calibri"/>
                <a:hlinkClick r:id="rId14"/>
              </a:rPr>
              <a:t>face, </a:t>
            </a:r>
            <a:r>
              <a:rPr sz="700" spc="-15" dirty="0">
                <a:latin typeface="Calibri"/>
                <a:cs typeface="Calibri"/>
                <a:hlinkClick r:id="rId14"/>
              </a:rPr>
              <a:t>portrait, </a:t>
            </a:r>
            <a:r>
              <a:rPr sz="700" spc="-5" dirty="0">
                <a:latin typeface="Calibri"/>
                <a:cs typeface="Calibri"/>
                <a:hlinkClick r:id="rId14"/>
              </a:rPr>
              <a:t>person,</a:t>
            </a:r>
            <a:r>
              <a:rPr sz="700" spc="15" dirty="0">
                <a:latin typeface="Calibri"/>
                <a:cs typeface="Calibri"/>
                <a:hlinkClick r:id="rId14"/>
              </a:rPr>
              <a:t> </a:t>
            </a:r>
            <a:r>
              <a:rPr sz="700" spc="0" dirty="0">
                <a:latin typeface="Calibri"/>
                <a:cs typeface="Calibri"/>
                <a:hlinkClick r:id="rId14"/>
              </a:rPr>
              <a:t>sketch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-10" dirty="0">
                <a:latin typeface="Calibri"/>
                <a:cs typeface="Calibri"/>
                <a:hlinkClick r:id="rId14"/>
              </a:rPr>
              <a:t>Description </a:t>
            </a:r>
            <a:r>
              <a:rPr sz="700" spc="-5" dirty="0">
                <a:latin typeface="Calibri"/>
                <a:cs typeface="Calibri"/>
                <a:hlinkClick r:id="rId14"/>
              </a:rPr>
              <a:t>automatically</a:t>
            </a:r>
            <a:r>
              <a:rPr sz="700" spc="-15" dirty="0">
                <a:latin typeface="Calibri"/>
                <a:cs typeface="Calibri"/>
                <a:hlinkClick r:id="rId14"/>
              </a:rPr>
              <a:t> </a:t>
            </a:r>
            <a:r>
              <a:rPr sz="700" dirty="0">
                <a:latin typeface="Calibri"/>
                <a:cs typeface="Calibri"/>
                <a:hlinkClick r:id="rId14"/>
              </a:rPr>
              <a:t>generated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45168" y="603630"/>
            <a:ext cx="2185416" cy="2185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743310" y="2220595"/>
            <a:ext cx="1181735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6"/>
              </a:rPr>
              <a:t>A </a:t>
            </a:r>
            <a:r>
              <a:rPr sz="700" spc="-5" dirty="0">
                <a:latin typeface="Calibri"/>
                <a:cs typeface="Calibri"/>
                <a:hlinkClick r:id="rId16"/>
              </a:rPr>
              <a:t>qr </a:t>
            </a:r>
            <a:r>
              <a:rPr sz="700" spc="-10" dirty="0">
                <a:latin typeface="Calibri"/>
                <a:cs typeface="Calibri"/>
                <a:hlinkClick r:id="rId16"/>
              </a:rPr>
              <a:t>code with </a:t>
            </a:r>
            <a:r>
              <a:rPr sz="700" spc="-5" dirty="0">
                <a:latin typeface="Calibri"/>
                <a:cs typeface="Calibri"/>
                <a:hlinkClick r:id="rId16"/>
              </a:rPr>
              <a:t>black squares</a:t>
            </a:r>
            <a:r>
              <a:rPr sz="700" spc="-90" dirty="0">
                <a:latin typeface="Calibri"/>
                <a:cs typeface="Calibri"/>
                <a:hlinkClick r:id="rId16"/>
              </a:rPr>
              <a:t> </a:t>
            </a:r>
            <a:r>
              <a:rPr sz="700" spc="0" dirty="0">
                <a:latin typeface="Calibri"/>
                <a:cs typeface="Calibri"/>
                <a:hlinkClick r:id="rId16"/>
              </a:rPr>
              <a:t>and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700" spc="-10" dirty="0">
                <a:latin typeface="Calibri"/>
                <a:cs typeface="Calibri"/>
                <a:hlinkClick r:id="rId16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/>
              <a:cs typeface="Times New Roman"/>
            </a:endParaRPr>
          </a:p>
          <a:p>
            <a:pPr marR="104139">
              <a:lnSpc>
                <a:spcPct val="102899"/>
              </a:lnSpc>
            </a:pPr>
            <a:r>
              <a:rPr sz="700" spc="0" dirty="0">
                <a:latin typeface="Calibri"/>
                <a:cs typeface="Calibri"/>
                <a:hlinkClick r:id="rId16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6"/>
              </a:rPr>
              <a:t>content </a:t>
            </a:r>
            <a:r>
              <a:rPr sz="700" spc="5" dirty="0">
                <a:latin typeface="Calibri"/>
                <a:cs typeface="Calibri"/>
                <a:hlinkClick r:id="rId16"/>
              </a:rPr>
              <a:t>may</a:t>
            </a:r>
            <a:r>
              <a:rPr sz="700" spc="-85" dirty="0">
                <a:latin typeface="Calibri"/>
                <a:cs typeface="Calibri"/>
                <a:hlinkClick r:id="rId16"/>
              </a:rPr>
              <a:t> </a:t>
            </a:r>
            <a:r>
              <a:rPr sz="700" dirty="0">
                <a:latin typeface="Calibri"/>
                <a:cs typeface="Calibri"/>
                <a:hlinkClick r:id="rId16"/>
              </a:rPr>
              <a:t>be  </a:t>
            </a:r>
            <a:r>
              <a:rPr sz="700" spc="-15" dirty="0">
                <a:latin typeface="Calibri"/>
                <a:cs typeface="Calibri"/>
                <a:hlinkClick r:id="rId16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735056" y="2204211"/>
            <a:ext cx="1325879" cy="13262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42976"/>
            <a:ext cx="4661801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43534"/>
            <a:ext cx="546544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Agent Interface </a:t>
            </a:r>
            <a:r>
              <a:rPr sz="2800" spc="-15" dirty="0"/>
              <a:t>Protoco</a:t>
            </a:r>
            <a:r>
              <a:rPr sz="2800" spc="235" dirty="0"/>
              <a:t> </a:t>
            </a:r>
            <a:r>
              <a:rPr sz="2800" spc="0" dirty="0"/>
              <a:t>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0" dirty="0">
                <a:solidFill>
                  <a:srgbClr val="C00000"/>
                </a:solidFill>
              </a:rPr>
              <a:t>Standardization </a:t>
            </a:r>
            <a:r>
              <a:rPr sz="2350" spc="15" dirty="0">
                <a:solidFill>
                  <a:srgbClr val="C00000"/>
                </a:solidFill>
              </a:rPr>
              <a:t>&amp;</a:t>
            </a:r>
            <a:r>
              <a:rPr sz="2350" spc="105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Interoperability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9957816" y="283463"/>
            <a:ext cx="1435607" cy="1435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57816" y="1527428"/>
            <a:ext cx="1344168" cy="1344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9471" y="2588514"/>
            <a:ext cx="1764792" cy="1765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12095" y="4701247"/>
            <a:ext cx="1764792" cy="1765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4047" y="2661539"/>
            <a:ext cx="1435608" cy="14359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6135" y="1787779"/>
            <a:ext cx="3439795" cy="1499235"/>
          </a:xfrm>
          <a:custGeom>
            <a:avLst/>
            <a:gdLst/>
            <a:ahLst/>
            <a:cxnLst/>
            <a:rect l="l" t="t" r="r" b="b"/>
            <a:pathLst>
              <a:path w="3439795" h="1499235">
                <a:moveTo>
                  <a:pt x="208788" y="889508"/>
                </a:moveTo>
                <a:lnTo>
                  <a:pt x="0" y="1289812"/>
                </a:lnTo>
                <a:lnTo>
                  <a:pt x="400177" y="1498854"/>
                </a:lnTo>
                <a:lnTo>
                  <a:pt x="352425" y="1346454"/>
                </a:lnTo>
                <a:lnTo>
                  <a:pt x="1321502" y="1041908"/>
                </a:lnTo>
                <a:lnTo>
                  <a:pt x="256667" y="1041908"/>
                </a:lnTo>
                <a:lnTo>
                  <a:pt x="208788" y="889508"/>
                </a:lnTo>
                <a:close/>
              </a:path>
              <a:path w="3439795" h="1499235">
                <a:moveTo>
                  <a:pt x="3039364" y="0"/>
                </a:moveTo>
                <a:lnTo>
                  <a:pt x="3087243" y="152273"/>
                </a:lnTo>
                <a:lnTo>
                  <a:pt x="256667" y="1041908"/>
                </a:lnTo>
                <a:lnTo>
                  <a:pt x="1321502" y="1041908"/>
                </a:lnTo>
                <a:lnTo>
                  <a:pt x="3182874" y="456946"/>
                </a:lnTo>
                <a:lnTo>
                  <a:pt x="3310222" y="456946"/>
                </a:lnTo>
                <a:lnTo>
                  <a:pt x="3439668" y="208915"/>
                </a:lnTo>
                <a:lnTo>
                  <a:pt x="3039364" y="0"/>
                </a:lnTo>
                <a:close/>
              </a:path>
              <a:path w="3439795" h="1499235">
                <a:moveTo>
                  <a:pt x="3310222" y="456946"/>
                </a:moveTo>
                <a:lnTo>
                  <a:pt x="3182874" y="456946"/>
                </a:lnTo>
                <a:lnTo>
                  <a:pt x="3230753" y="609219"/>
                </a:lnTo>
                <a:lnTo>
                  <a:pt x="3310222" y="456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6135" y="1787779"/>
            <a:ext cx="3439795" cy="1499235"/>
          </a:xfrm>
          <a:custGeom>
            <a:avLst/>
            <a:gdLst/>
            <a:ahLst/>
            <a:cxnLst/>
            <a:rect l="l" t="t" r="r" b="b"/>
            <a:pathLst>
              <a:path w="3439795" h="1499235">
                <a:moveTo>
                  <a:pt x="3039364" y="0"/>
                </a:moveTo>
                <a:lnTo>
                  <a:pt x="3439668" y="208915"/>
                </a:lnTo>
                <a:lnTo>
                  <a:pt x="3230753" y="609219"/>
                </a:lnTo>
                <a:lnTo>
                  <a:pt x="3182874" y="456946"/>
                </a:lnTo>
                <a:lnTo>
                  <a:pt x="352425" y="1346454"/>
                </a:lnTo>
                <a:lnTo>
                  <a:pt x="400177" y="1498854"/>
                </a:lnTo>
                <a:lnTo>
                  <a:pt x="0" y="1289812"/>
                </a:lnTo>
                <a:lnTo>
                  <a:pt x="208788" y="889508"/>
                </a:lnTo>
                <a:lnTo>
                  <a:pt x="256667" y="1041908"/>
                </a:lnTo>
                <a:lnTo>
                  <a:pt x="3087243" y="152273"/>
                </a:lnTo>
                <a:lnTo>
                  <a:pt x="3039364" y="0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5076" y="2043207"/>
            <a:ext cx="2664301" cy="9405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4513" y="3638422"/>
            <a:ext cx="3253104" cy="1856105"/>
          </a:xfrm>
          <a:custGeom>
            <a:avLst/>
            <a:gdLst/>
            <a:ahLst/>
            <a:cxnLst/>
            <a:rect l="l" t="t" r="r" b="b"/>
            <a:pathLst>
              <a:path w="3253104" h="1856104">
                <a:moveTo>
                  <a:pt x="959618" y="432181"/>
                </a:moveTo>
                <a:lnTo>
                  <a:pt x="219201" y="432181"/>
                </a:lnTo>
                <a:lnTo>
                  <a:pt x="2896107" y="1711833"/>
                </a:lnTo>
                <a:lnTo>
                  <a:pt x="2827273" y="1855851"/>
                </a:lnTo>
                <a:lnTo>
                  <a:pt x="3252978" y="1705483"/>
                </a:lnTo>
                <a:lnTo>
                  <a:pt x="3153509" y="1423796"/>
                </a:lnTo>
                <a:lnTo>
                  <a:pt x="3033776" y="1423796"/>
                </a:lnTo>
                <a:lnTo>
                  <a:pt x="959618" y="432181"/>
                </a:lnTo>
                <a:close/>
              </a:path>
              <a:path w="3253104" h="1856104">
                <a:moveTo>
                  <a:pt x="3102609" y="1279652"/>
                </a:moveTo>
                <a:lnTo>
                  <a:pt x="3033776" y="1423796"/>
                </a:lnTo>
                <a:lnTo>
                  <a:pt x="3153509" y="1423796"/>
                </a:lnTo>
                <a:lnTo>
                  <a:pt x="3102609" y="1279652"/>
                </a:lnTo>
                <a:close/>
              </a:path>
              <a:path w="3253104" h="1856104">
                <a:moveTo>
                  <a:pt x="425703" y="0"/>
                </a:moveTo>
                <a:lnTo>
                  <a:pt x="0" y="150368"/>
                </a:lnTo>
                <a:lnTo>
                  <a:pt x="150367" y="576199"/>
                </a:lnTo>
                <a:lnTo>
                  <a:pt x="219201" y="432181"/>
                </a:lnTo>
                <a:lnTo>
                  <a:pt x="959618" y="432181"/>
                </a:lnTo>
                <a:lnTo>
                  <a:pt x="356869" y="144018"/>
                </a:lnTo>
                <a:lnTo>
                  <a:pt x="4257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4513" y="3638422"/>
            <a:ext cx="3253104" cy="1856105"/>
          </a:xfrm>
          <a:custGeom>
            <a:avLst/>
            <a:gdLst/>
            <a:ahLst/>
            <a:cxnLst/>
            <a:rect l="l" t="t" r="r" b="b"/>
            <a:pathLst>
              <a:path w="3253104" h="1856104">
                <a:moveTo>
                  <a:pt x="3102609" y="1279652"/>
                </a:moveTo>
                <a:lnTo>
                  <a:pt x="3252978" y="1705483"/>
                </a:lnTo>
                <a:lnTo>
                  <a:pt x="2827273" y="1855851"/>
                </a:lnTo>
                <a:lnTo>
                  <a:pt x="2896107" y="1711833"/>
                </a:lnTo>
                <a:lnTo>
                  <a:pt x="219201" y="432181"/>
                </a:lnTo>
                <a:lnTo>
                  <a:pt x="150367" y="576199"/>
                </a:lnTo>
                <a:lnTo>
                  <a:pt x="0" y="150368"/>
                </a:lnTo>
                <a:lnTo>
                  <a:pt x="425703" y="0"/>
                </a:lnTo>
                <a:lnTo>
                  <a:pt x="356869" y="144018"/>
                </a:lnTo>
                <a:lnTo>
                  <a:pt x="3033776" y="1423796"/>
                </a:lnTo>
                <a:lnTo>
                  <a:pt x="3102609" y="1279652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56678" y="4168647"/>
            <a:ext cx="1615641" cy="8672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89266" y="5233479"/>
            <a:ext cx="2919730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Main</a:t>
            </a: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Purpose:</a:t>
            </a:r>
            <a:endParaRPr sz="1800">
              <a:latin typeface="Georgia"/>
              <a:cs typeface="Georgia"/>
            </a:endParaRPr>
          </a:p>
          <a:p>
            <a:pPr marL="755650" indent="-28575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755650" algn="l"/>
                <a:tab pos="756285" algn="l"/>
              </a:tabLst>
            </a:pPr>
            <a:r>
              <a:rPr sz="1550" spc="25" dirty="0">
                <a:latin typeface="Georgia"/>
                <a:cs typeface="Georgia"/>
              </a:rPr>
              <a:t>Smooth</a:t>
            </a:r>
            <a:r>
              <a:rPr sz="1550" spc="-5" dirty="0">
                <a:latin typeface="Georgia"/>
                <a:cs typeface="Georgia"/>
              </a:rPr>
              <a:t> </a:t>
            </a:r>
            <a:r>
              <a:rPr sz="1550" spc="25" dirty="0">
                <a:latin typeface="Georgia"/>
                <a:cs typeface="Georgia"/>
              </a:rPr>
              <a:t>Handoffs</a:t>
            </a:r>
            <a:endParaRPr sz="1550">
              <a:latin typeface="Georgia"/>
              <a:cs typeface="Georgia"/>
            </a:endParaRPr>
          </a:p>
          <a:p>
            <a:pPr marL="7556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  <a:tab pos="756285" algn="l"/>
              </a:tabLst>
            </a:pPr>
            <a:r>
              <a:rPr sz="1550" spc="15" dirty="0">
                <a:latin typeface="Georgia"/>
                <a:cs typeface="Georgia"/>
              </a:rPr>
              <a:t>Interoperability </a:t>
            </a:r>
            <a:r>
              <a:rPr sz="1550" spc="25" dirty="0">
                <a:latin typeface="Georgia"/>
                <a:cs typeface="Georgia"/>
              </a:rPr>
              <a:t>&amp;</a:t>
            </a:r>
            <a:r>
              <a:rPr sz="1550" spc="-30" dirty="0">
                <a:latin typeface="Georgia"/>
                <a:cs typeface="Georgia"/>
              </a:rPr>
              <a:t> </a:t>
            </a:r>
            <a:r>
              <a:rPr sz="1550" spc="10" dirty="0">
                <a:latin typeface="Georgia"/>
                <a:cs typeface="Georgia"/>
              </a:rPr>
              <a:t>reuse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37360" y="3027426"/>
            <a:ext cx="3291840" cy="713740"/>
          </a:xfrm>
          <a:custGeom>
            <a:avLst/>
            <a:gdLst/>
            <a:ahLst/>
            <a:cxnLst/>
            <a:rect l="l" t="t" r="r" b="b"/>
            <a:pathLst>
              <a:path w="3291840" h="713739">
                <a:moveTo>
                  <a:pt x="0" y="356743"/>
                </a:moveTo>
                <a:lnTo>
                  <a:pt x="356615" y="0"/>
                </a:lnTo>
                <a:lnTo>
                  <a:pt x="356615" y="178308"/>
                </a:lnTo>
                <a:lnTo>
                  <a:pt x="2935224" y="178308"/>
                </a:lnTo>
                <a:lnTo>
                  <a:pt x="2935224" y="0"/>
                </a:lnTo>
                <a:lnTo>
                  <a:pt x="3291840" y="356743"/>
                </a:lnTo>
                <a:lnTo>
                  <a:pt x="2935224" y="713359"/>
                </a:lnTo>
                <a:lnTo>
                  <a:pt x="2935224" y="535051"/>
                </a:lnTo>
                <a:lnTo>
                  <a:pt x="356615" y="535051"/>
                </a:lnTo>
                <a:lnTo>
                  <a:pt x="356615" y="713359"/>
                </a:lnTo>
                <a:lnTo>
                  <a:pt x="0" y="356743"/>
                </a:lnTo>
                <a:close/>
              </a:path>
            </a:pathLst>
          </a:custGeom>
          <a:ln w="381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70658" y="3250501"/>
            <a:ext cx="290830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latin typeface="Georgia"/>
                <a:cs typeface="Georgia"/>
              </a:rPr>
              <a:t>Agent-User </a:t>
            </a:r>
            <a:r>
              <a:rPr sz="1550" spc="5" dirty="0">
                <a:latin typeface="Georgia"/>
                <a:cs typeface="Georgia"/>
              </a:rPr>
              <a:t>Interaction</a:t>
            </a:r>
            <a:r>
              <a:rPr sz="1550" spc="135" dirty="0">
                <a:latin typeface="Georgia"/>
                <a:cs typeface="Georgia"/>
              </a:rPr>
              <a:t> </a:t>
            </a:r>
            <a:r>
              <a:rPr sz="1550" spc="25" dirty="0">
                <a:latin typeface="Georgia"/>
                <a:cs typeface="Georgia"/>
              </a:rPr>
              <a:t>(AG-UI)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30</a:t>
            </a:fld>
            <a:endParaRPr spc="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453390"/>
            <a:ext cx="3277590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53949"/>
            <a:ext cx="332486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Evaluating</a:t>
            </a:r>
            <a:r>
              <a:rPr sz="2800" spc="-8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 </a:t>
            </a:r>
            <a:r>
              <a:rPr sz="28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Agents</a:t>
            </a:r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Layers </a:t>
            </a:r>
            <a:r>
              <a:rPr sz="2350" spc="3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of </a:t>
            </a: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the</a:t>
            </a:r>
            <a:r>
              <a:rPr sz="2350" spc="-60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 </a:t>
            </a:r>
            <a:r>
              <a:rPr sz="2350" spc="15" dirty="0">
                <a:solidFill>
                  <a:srgbClr val="C0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onion</a:t>
            </a:r>
            <a:endParaRPr sz="2350" dirty="0">
              <a:effectLst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58384" y="4280408"/>
            <a:ext cx="1472565" cy="1482090"/>
          </a:xfrm>
          <a:custGeom>
            <a:avLst/>
            <a:gdLst/>
            <a:ahLst/>
            <a:cxnLst/>
            <a:rect l="l" t="t" r="r" b="b"/>
            <a:pathLst>
              <a:path w="1472565" h="1482089">
                <a:moveTo>
                  <a:pt x="0" y="740918"/>
                </a:moveTo>
                <a:lnTo>
                  <a:pt x="1565" y="692202"/>
                </a:lnTo>
                <a:lnTo>
                  <a:pt x="6198" y="644329"/>
                </a:lnTo>
                <a:lnTo>
                  <a:pt x="13800" y="597394"/>
                </a:lnTo>
                <a:lnTo>
                  <a:pt x="24275" y="551496"/>
                </a:lnTo>
                <a:lnTo>
                  <a:pt x="37526" y="506732"/>
                </a:lnTo>
                <a:lnTo>
                  <a:pt x="53456" y="463199"/>
                </a:lnTo>
                <a:lnTo>
                  <a:pt x="71968" y="420997"/>
                </a:lnTo>
                <a:lnTo>
                  <a:pt x="92965" y="380221"/>
                </a:lnTo>
                <a:lnTo>
                  <a:pt x="116349" y="340971"/>
                </a:lnTo>
                <a:lnTo>
                  <a:pt x="142024" y="303343"/>
                </a:lnTo>
                <a:lnTo>
                  <a:pt x="169893" y="267434"/>
                </a:lnTo>
                <a:lnTo>
                  <a:pt x="199859" y="233344"/>
                </a:lnTo>
                <a:lnTo>
                  <a:pt x="231825" y="201169"/>
                </a:lnTo>
                <a:lnTo>
                  <a:pt x="265693" y="171006"/>
                </a:lnTo>
                <a:lnTo>
                  <a:pt x="301367" y="142955"/>
                </a:lnTo>
                <a:lnTo>
                  <a:pt x="338751" y="117111"/>
                </a:lnTo>
                <a:lnTo>
                  <a:pt x="377746" y="93574"/>
                </a:lnTo>
                <a:lnTo>
                  <a:pt x="418255" y="72440"/>
                </a:lnTo>
                <a:lnTo>
                  <a:pt x="460183" y="53807"/>
                </a:lnTo>
                <a:lnTo>
                  <a:pt x="503432" y="37772"/>
                </a:lnTo>
                <a:lnTo>
                  <a:pt x="547904" y="24434"/>
                </a:lnTo>
                <a:lnTo>
                  <a:pt x="593503" y="13891"/>
                </a:lnTo>
                <a:lnTo>
                  <a:pt x="640132" y="6238"/>
                </a:lnTo>
                <a:lnTo>
                  <a:pt x="687694" y="1576"/>
                </a:lnTo>
                <a:lnTo>
                  <a:pt x="736091" y="0"/>
                </a:lnTo>
                <a:lnTo>
                  <a:pt x="784489" y="1576"/>
                </a:lnTo>
                <a:lnTo>
                  <a:pt x="832051" y="6238"/>
                </a:lnTo>
                <a:lnTo>
                  <a:pt x="878680" y="13891"/>
                </a:lnTo>
                <a:lnTo>
                  <a:pt x="924279" y="24434"/>
                </a:lnTo>
                <a:lnTo>
                  <a:pt x="968751" y="37772"/>
                </a:lnTo>
                <a:lnTo>
                  <a:pt x="1012000" y="53807"/>
                </a:lnTo>
                <a:lnTo>
                  <a:pt x="1053928" y="72440"/>
                </a:lnTo>
                <a:lnTo>
                  <a:pt x="1094437" y="93574"/>
                </a:lnTo>
                <a:lnTo>
                  <a:pt x="1133432" y="117111"/>
                </a:lnTo>
                <a:lnTo>
                  <a:pt x="1170816" y="142955"/>
                </a:lnTo>
                <a:lnTo>
                  <a:pt x="1206490" y="171006"/>
                </a:lnTo>
                <a:lnTo>
                  <a:pt x="1240358" y="201169"/>
                </a:lnTo>
                <a:lnTo>
                  <a:pt x="1272324" y="233344"/>
                </a:lnTo>
                <a:lnTo>
                  <a:pt x="1302290" y="267434"/>
                </a:lnTo>
                <a:lnTo>
                  <a:pt x="1330159" y="303343"/>
                </a:lnTo>
                <a:lnTo>
                  <a:pt x="1355834" y="340971"/>
                </a:lnTo>
                <a:lnTo>
                  <a:pt x="1379218" y="380221"/>
                </a:lnTo>
                <a:lnTo>
                  <a:pt x="1400215" y="420997"/>
                </a:lnTo>
                <a:lnTo>
                  <a:pt x="1418727" y="463199"/>
                </a:lnTo>
                <a:lnTo>
                  <a:pt x="1434657" y="506732"/>
                </a:lnTo>
                <a:lnTo>
                  <a:pt x="1447908" y="551496"/>
                </a:lnTo>
                <a:lnTo>
                  <a:pt x="1458383" y="597394"/>
                </a:lnTo>
                <a:lnTo>
                  <a:pt x="1465985" y="644329"/>
                </a:lnTo>
                <a:lnTo>
                  <a:pt x="1470618" y="692202"/>
                </a:lnTo>
                <a:lnTo>
                  <a:pt x="1472184" y="740918"/>
                </a:lnTo>
                <a:lnTo>
                  <a:pt x="1470618" y="789632"/>
                </a:lnTo>
                <a:lnTo>
                  <a:pt x="1465985" y="837505"/>
                </a:lnTo>
                <a:lnTo>
                  <a:pt x="1458383" y="884438"/>
                </a:lnTo>
                <a:lnTo>
                  <a:pt x="1447908" y="930333"/>
                </a:lnTo>
                <a:lnTo>
                  <a:pt x="1434657" y="975094"/>
                </a:lnTo>
                <a:lnTo>
                  <a:pt x="1418727" y="1018623"/>
                </a:lnTo>
                <a:lnTo>
                  <a:pt x="1400215" y="1060821"/>
                </a:lnTo>
                <a:lnTo>
                  <a:pt x="1379218" y="1101592"/>
                </a:lnTo>
                <a:lnTo>
                  <a:pt x="1355834" y="1140838"/>
                </a:lnTo>
                <a:lnTo>
                  <a:pt x="1330159" y="1178461"/>
                </a:lnTo>
                <a:lnTo>
                  <a:pt x="1302290" y="1214364"/>
                </a:lnTo>
                <a:lnTo>
                  <a:pt x="1272324" y="1248449"/>
                </a:lnTo>
                <a:lnTo>
                  <a:pt x="1240358" y="1280619"/>
                </a:lnTo>
                <a:lnTo>
                  <a:pt x="1206490" y="1310776"/>
                </a:lnTo>
                <a:lnTo>
                  <a:pt x="1170816" y="1338823"/>
                </a:lnTo>
                <a:lnTo>
                  <a:pt x="1133432" y="1364661"/>
                </a:lnTo>
                <a:lnTo>
                  <a:pt x="1094437" y="1388194"/>
                </a:lnTo>
                <a:lnTo>
                  <a:pt x="1053928" y="1409324"/>
                </a:lnTo>
                <a:lnTo>
                  <a:pt x="1012000" y="1427952"/>
                </a:lnTo>
                <a:lnTo>
                  <a:pt x="968751" y="1443983"/>
                </a:lnTo>
                <a:lnTo>
                  <a:pt x="924279" y="1457318"/>
                </a:lnTo>
                <a:lnTo>
                  <a:pt x="878680" y="1467859"/>
                </a:lnTo>
                <a:lnTo>
                  <a:pt x="832051" y="1475509"/>
                </a:lnTo>
                <a:lnTo>
                  <a:pt x="784489" y="1480171"/>
                </a:lnTo>
                <a:lnTo>
                  <a:pt x="736091" y="1481747"/>
                </a:lnTo>
                <a:lnTo>
                  <a:pt x="687694" y="1480171"/>
                </a:lnTo>
                <a:lnTo>
                  <a:pt x="640132" y="1475509"/>
                </a:lnTo>
                <a:lnTo>
                  <a:pt x="593503" y="1467859"/>
                </a:lnTo>
                <a:lnTo>
                  <a:pt x="547904" y="1457318"/>
                </a:lnTo>
                <a:lnTo>
                  <a:pt x="503432" y="1443983"/>
                </a:lnTo>
                <a:lnTo>
                  <a:pt x="460183" y="1427952"/>
                </a:lnTo>
                <a:lnTo>
                  <a:pt x="418255" y="1409324"/>
                </a:lnTo>
                <a:lnTo>
                  <a:pt x="377746" y="1388194"/>
                </a:lnTo>
                <a:lnTo>
                  <a:pt x="338751" y="1364661"/>
                </a:lnTo>
                <a:lnTo>
                  <a:pt x="301367" y="1338823"/>
                </a:lnTo>
                <a:lnTo>
                  <a:pt x="265693" y="1310776"/>
                </a:lnTo>
                <a:lnTo>
                  <a:pt x="231825" y="1280619"/>
                </a:lnTo>
                <a:lnTo>
                  <a:pt x="199859" y="1248449"/>
                </a:lnTo>
                <a:lnTo>
                  <a:pt x="169893" y="1214364"/>
                </a:lnTo>
                <a:lnTo>
                  <a:pt x="142024" y="1178461"/>
                </a:lnTo>
                <a:lnTo>
                  <a:pt x="116349" y="1140838"/>
                </a:lnTo>
                <a:lnTo>
                  <a:pt x="92965" y="1101592"/>
                </a:lnTo>
                <a:lnTo>
                  <a:pt x="71968" y="1060821"/>
                </a:lnTo>
                <a:lnTo>
                  <a:pt x="53456" y="1018623"/>
                </a:lnTo>
                <a:lnTo>
                  <a:pt x="37526" y="975094"/>
                </a:lnTo>
                <a:lnTo>
                  <a:pt x="24275" y="930333"/>
                </a:lnTo>
                <a:lnTo>
                  <a:pt x="13800" y="884438"/>
                </a:lnTo>
                <a:lnTo>
                  <a:pt x="6198" y="837505"/>
                </a:lnTo>
                <a:lnTo>
                  <a:pt x="1565" y="789632"/>
                </a:lnTo>
                <a:lnTo>
                  <a:pt x="0" y="740918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1455" y="3164585"/>
            <a:ext cx="2606040" cy="2597785"/>
          </a:xfrm>
          <a:custGeom>
            <a:avLst/>
            <a:gdLst/>
            <a:ahLst/>
            <a:cxnLst/>
            <a:rect l="l" t="t" r="r" b="b"/>
            <a:pathLst>
              <a:path w="2606040" h="2597785">
                <a:moveTo>
                  <a:pt x="0" y="1298828"/>
                </a:moveTo>
                <a:lnTo>
                  <a:pt x="859" y="1251215"/>
                </a:lnTo>
                <a:lnTo>
                  <a:pt x="3418" y="1204033"/>
                </a:lnTo>
                <a:lnTo>
                  <a:pt x="7646" y="1157312"/>
                </a:lnTo>
                <a:lnTo>
                  <a:pt x="13515" y="1111081"/>
                </a:lnTo>
                <a:lnTo>
                  <a:pt x="20995" y="1065370"/>
                </a:lnTo>
                <a:lnTo>
                  <a:pt x="30056" y="1020207"/>
                </a:lnTo>
                <a:lnTo>
                  <a:pt x="40669" y="975624"/>
                </a:lnTo>
                <a:lnTo>
                  <a:pt x="52805" y="931648"/>
                </a:lnTo>
                <a:lnTo>
                  <a:pt x="66434" y="888309"/>
                </a:lnTo>
                <a:lnTo>
                  <a:pt x="81526" y="845636"/>
                </a:lnTo>
                <a:lnTo>
                  <a:pt x="98053" y="803659"/>
                </a:lnTo>
                <a:lnTo>
                  <a:pt x="115984" y="762408"/>
                </a:lnTo>
                <a:lnTo>
                  <a:pt x="135291" y="721910"/>
                </a:lnTo>
                <a:lnTo>
                  <a:pt x="155943" y="682197"/>
                </a:lnTo>
                <a:lnTo>
                  <a:pt x="177912" y="643297"/>
                </a:lnTo>
                <a:lnTo>
                  <a:pt x="201168" y="605239"/>
                </a:lnTo>
                <a:lnTo>
                  <a:pt x="225682" y="568053"/>
                </a:lnTo>
                <a:lnTo>
                  <a:pt x="251423" y="531769"/>
                </a:lnTo>
                <a:lnTo>
                  <a:pt x="278363" y="496415"/>
                </a:lnTo>
                <a:lnTo>
                  <a:pt x="306472" y="462021"/>
                </a:lnTo>
                <a:lnTo>
                  <a:pt x="335721" y="428616"/>
                </a:lnTo>
                <a:lnTo>
                  <a:pt x="366080" y="396230"/>
                </a:lnTo>
                <a:lnTo>
                  <a:pt x="397519" y="364892"/>
                </a:lnTo>
                <a:lnTo>
                  <a:pt x="430010" y="334631"/>
                </a:lnTo>
                <a:lnTo>
                  <a:pt x="463523" y="305477"/>
                </a:lnTo>
                <a:lnTo>
                  <a:pt x="498029" y="277459"/>
                </a:lnTo>
                <a:lnTo>
                  <a:pt x="533497" y="250606"/>
                </a:lnTo>
                <a:lnTo>
                  <a:pt x="569899" y="224948"/>
                </a:lnTo>
                <a:lnTo>
                  <a:pt x="607205" y="200514"/>
                </a:lnTo>
                <a:lnTo>
                  <a:pt x="645385" y="177334"/>
                </a:lnTo>
                <a:lnTo>
                  <a:pt x="684411" y="155436"/>
                </a:lnTo>
                <a:lnTo>
                  <a:pt x="724252" y="134851"/>
                </a:lnTo>
                <a:lnTo>
                  <a:pt x="764880" y="115607"/>
                </a:lnTo>
                <a:lnTo>
                  <a:pt x="806264" y="97734"/>
                </a:lnTo>
                <a:lnTo>
                  <a:pt x="848376" y="81261"/>
                </a:lnTo>
                <a:lnTo>
                  <a:pt x="891186" y="66217"/>
                </a:lnTo>
                <a:lnTo>
                  <a:pt x="934664" y="52633"/>
                </a:lnTo>
                <a:lnTo>
                  <a:pt x="978781" y="40537"/>
                </a:lnTo>
                <a:lnTo>
                  <a:pt x="1023508" y="29958"/>
                </a:lnTo>
                <a:lnTo>
                  <a:pt x="1068815" y="20926"/>
                </a:lnTo>
                <a:lnTo>
                  <a:pt x="1114672" y="13471"/>
                </a:lnTo>
                <a:lnTo>
                  <a:pt x="1161051" y="7621"/>
                </a:lnTo>
                <a:lnTo>
                  <a:pt x="1207921" y="3406"/>
                </a:lnTo>
                <a:lnTo>
                  <a:pt x="1255254" y="856"/>
                </a:lnTo>
                <a:lnTo>
                  <a:pt x="1303020" y="0"/>
                </a:lnTo>
                <a:lnTo>
                  <a:pt x="1350785" y="856"/>
                </a:lnTo>
                <a:lnTo>
                  <a:pt x="1398118" y="3406"/>
                </a:lnTo>
                <a:lnTo>
                  <a:pt x="1444988" y="7621"/>
                </a:lnTo>
                <a:lnTo>
                  <a:pt x="1491367" y="13471"/>
                </a:lnTo>
                <a:lnTo>
                  <a:pt x="1537224" y="20926"/>
                </a:lnTo>
                <a:lnTo>
                  <a:pt x="1582531" y="29958"/>
                </a:lnTo>
                <a:lnTo>
                  <a:pt x="1627258" y="40537"/>
                </a:lnTo>
                <a:lnTo>
                  <a:pt x="1671375" y="52633"/>
                </a:lnTo>
                <a:lnTo>
                  <a:pt x="1714853" y="66217"/>
                </a:lnTo>
                <a:lnTo>
                  <a:pt x="1757663" y="81261"/>
                </a:lnTo>
                <a:lnTo>
                  <a:pt x="1799775" y="97734"/>
                </a:lnTo>
                <a:lnTo>
                  <a:pt x="1841159" y="115607"/>
                </a:lnTo>
                <a:lnTo>
                  <a:pt x="1881787" y="134851"/>
                </a:lnTo>
                <a:lnTo>
                  <a:pt x="1921628" y="155436"/>
                </a:lnTo>
                <a:lnTo>
                  <a:pt x="1960654" y="177334"/>
                </a:lnTo>
                <a:lnTo>
                  <a:pt x="1998834" y="200514"/>
                </a:lnTo>
                <a:lnTo>
                  <a:pt x="2036140" y="224948"/>
                </a:lnTo>
                <a:lnTo>
                  <a:pt x="2072542" y="250606"/>
                </a:lnTo>
                <a:lnTo>
                  <a:pt x="2108010" y="277459"/>
                </a:lnTo>
                <a:lnTo>
                  <a:pt x="2142516" y="305477"/>
                </a:lnTo>
                <a:lnTo>
                  <a:pt x="2176029" y="334631"/>
                </a:lnTo>
                <a:lnTo>
                  <a:pt x="2208520" y="364892"/>
                </a:lnTo>
                <a:lnTo>
                  <a:pt x="2239959" y="396230"/>
                </a:lnTo>
                <a:lnTo>
                  <a:pt x="2270318" y="428616"/>
                </a:lnTo>
                <a:lnTo>
                  <a:pt x="2299567" y="462021"/>
                </a:lnTo>
                <a:lnTo>
                  <a:pt x="2327676" y="496415"/>
                </a:lnTo>
                <a:lnTo>
                  <a:pt x="2354616" y="531769"/>
                </a:lnTo>
                <a:lnTo>
                  <a:pt x="2380357" y="568053"/>
                </a:lnTo>
                <a:lnTo>
                  <a:pt x="2404871" y="605239"/>
                </a:lnTo>
                <a:lnTo>
                  <a:pt x="2428127" y="643297"/>
                </a:lnTo>
                <a:lnTo>
                  <a:pt x="2450096" y="682197"/>
                </a:lnTo>
                <a:lnTo>
                  <a:pt x="2470748" y="721910"/>
                </a:lnTo>
                <a:lnTo>
                  <a:pt x="2490055" y="762408"/>
                </a:lnTo>
                <a:lnTo>
                  <a:pt x="2507986" y="803659"/>
                </a:lnTo>
                <a:lnTo>
                  <a:pt x="2524513" y="845636"/>
                </a:lnTo>
                <a:lnTo>
                  <a:pt x="2539605" y="888309"/>
                </a:lnTo>
                <a:lnTo>
                  <a:pt x="2553234" y="931648"/>
                </a:lnTo>
                <a:lnTo>
                  <a:pt x="2565370" y="975624"/>
                </a:lnTo>
                <a:lnTo>
                  <a:pt x="2575983" y="1020207"/>
                </a:lnTo>
                <a:lnTo>
                  <a:pt x="2585044" y="1065370"/>
                </a:lnTo>
                <a:lnTo>
                  <a:pt x="2592524" y="1111081"/>
                </a:lnTo>
                <a:lnTo>
                  <a:pt x="2598393" y="1157312"/>
                </a:lnTo>
                <a:lnTo>
                  <a:pt x="2602621" y="1204033"/>
                </a:lnTo>
                <a:lnTo>
                  <a:pt x="2605180" y="1251215"/>
                </a:lnTo>
                <a:lnTo>
                  <a:pt x="2606040" y="1298828"/>
                </a:lnTo>
                <a:lnTo>
                  <a:pt x="2605141" y="1347519"/>
                </a:lnTo>
                <a:lnTo>
                  <a:pt x="2602465" y="1395758"/>
                </a:lnTo>
                <a:lnTo>
                  <a:pt x="2598044" y="1443512"/>
                </a:lnTo>
                <a:lnTo>
                  <a:pt x="2591910" y="1490752"/>
                </a:lnTo>
                <a:lnTo>
                  <a:pt x="2584094" y="1537445"/>
                </a:lnTo>
                <a:lnTo>
                  <a:pt x="2574627" y="1583559"/>
                </a:lnTo>
                <a:lnTo>
                  <a:pt x="2563540" y="1629065"/>
                </a:lnTo>
                <a:lnTo>
                  <a:pt x="2550866" y="1673930"/>
                </a:lnTo>
                <a:lnTo>
                  <a:pt x="2536636" y="1718122"/>
                </a:lnTo>
                <a:lnTo>
                  <a:pt x="2520882" y="1761612"/>
                </a:lnTo>
                <a:lnTo>
                  <a:pt x="2503634" y="1804366"/>
                </a:lnTo>
                <a:lnTo>
                  <a:pt x="2484924" y="1846354"/>
                </a:lnTo>
                <a:lnTo>
                  <a:pt x="2464785" y="1887544"/>
                </a:lnTo>
                <a:lnTo>
                  <a:pt x="2443247" y="1927906"/>
                </a:lnTo>
                <a:lnTo>
                  <a:pt x="2420342" y="1967407"/>
                </a:lnTo>
                <a:lnTo>
                  <a:pt x="2396101" y="2006016"/>
                </a:lnTo>
                <a:lnTo>
                  <a:pt x="2370556" y="2043702"/>
                </a:lnTo>
                <a:lnTo>
                  <a:pt x="2343738" y="2080433"/>
                </a:lnTo>
                <a:lnTo>
                  <a:pt x="2315680" y="2116178"/>
                </a:lnTo>
                <a:lnTo>
                  <a:pt x="2286412" y="2150906"/>
                </a:lnTo>
                <a:lnTo>
                  <a:pt x="2255966" y="2184585"/>
                </a:lnTo>
                <a:lnTo>
                  <a:pt x="2224373" y="2217185"/>
                </a:lnTo>
                <a:lnTo>
                  <a:pt x="2191665" y="2248672"/>
                </a:lnTo>
                <a:lnTo>
                  <a:pt x="2157874" y="2279017"/>
                </a:lnTo>
                <a:lnTo>
                  <a:pt x="2123030" y="2308187"/>
                </a:lnTo>
                <a:lnTo>
                  <a:pt x="2087166" y="2336152"/>
                </a:lnTo>
                <a:lnTo>
                  <a:pt x="2050313" y="2362880"/>
                </a:lnTo>
                <a:lnTo>
                  <a:pt x="2012503" y="2388339"/>
                </a:lnTo>
                <a:lnTo>
                  <a:pt x="1973766" y="2412498"/>
                </a:lnTo>
                <a:lnTo>
                  <a:pt x="1934135" y="2435327"/>
                </a:lnTo>
                <a:lnTo>
                  <a:pt x="1893641" y="2456792"/>
                </a:lnTo>
                <a:lnTo>
                  <a:pt x="1852316" y="2476864"/>
                </a:lnTo>
                <a:lnTo>
                  <a:pt x="1810190" y="2495510"/>
                </a:lnTo>
                <a:lnTo>
                  <a:pt x="1767296" y="2512700"/>
                </a:lnTo>
                <a:lnTo>
                  <a:pt x="1723665" y="2528401"/>
                </a:lnTo>
                <a:lnTo>
                  <a:pt x="1679328" y="2542583"/>
                </a:lnTo>
                <a:lnTo>
                  <a:pt x="1634318" y="2555214"/>
                </a:lnTo>
                <a:lnTo>
                  <a:pt x="1588665" y="2566263"/>
                </a:lnTo>
                <a:lnTo>
                  <a:pt x="1542401" y="2575698"/>
                </a:lnTo>
                <a:lnTo>
                  <a:pt x="1495558" y="2583487"/>
                </a:lnTo>
                <a:lnTo>
                  <a:pt x="1448166" y="2589601"/>
                </a:lnTo>
                <a:lnTo>
                  <a:pt x="1400258" y="2594006"/>
                </a:lnTo>
                <a:lnTo>
                  <a:pt x="1351866" y="2596673"/>
                </a:lnTo>
                <a:lnTo>
                  <a:pt x="1303020" y="2597569"/>
                </a:lnTo>
                <a:lnTo>
                  <a:pt x="1254173" y="2596673"/>
                </a:lnTo>
                <a:lnTo>
                  <a:pt x="1205781" y="2594006"/>
                </a:lnTo>
                <a:lnTo>
                  <a:pt x="1157873" y="2589601"/>
                </a:lnTo>
                <a:lnTo>
                  <a:pt x="1110481" y="2583487"/>
                </a:lnTo>
                <a:lnTo>
                  <a:pt x="1063638" y="2575698"/>
                </a:lnTo>
                <a:lnTo>
                  <a:pt x="1017374" y="2566263"/>
                </a:lnTo>
                <a:lnTo>
                  <a:pt x="971721" y="2555214"/>
                </a:lnTo>
                <a:lnTo>
                  <a:pt x="926711" y="2542583"/>
                </a:lnTo>
                <a:lnTo>
                  <a:pt x="882374" y="2528401"/>
                </a:lnTo>
                <a:lnTo>
                  <a:pt x="838743" y="2512700"/>
                </a:lnTo>
                <a:lnTo>
                  <a:pt x="795849" y="2495510"/>
                </a:lnTo>
                <a:lnTo>
                  <a:pt x="753723" y="2476864"/>
                </a:lnTo>
                <a:lnTo>
                  <a:pt x="712398" y="2456792"/>
                </a:lnTo>
                <a:lnTo>
                  <a:pt x="671904" y="2435327"/>
                </a:lnTo>
                <a:lnTo>
                  <a:pt x="632273" y="2412498"/>
                </a:lnTo>
                <a:lnTo>
                  <a:pt x="593536" y="2388339"/>
                </a:lnTo>
                <a:lnTo>
                  <a:pt x="555726" y="2362880"/>
                </a:lnTo>
                <a:lnTo>
                  <a:pt x="518873" y="2336152"/>
                </a:lnTo>
                <a:lnTo>
                  <a:pt x="483009" y="2308187"/>
                </a:lnTo>
                <a:lnTo>
                  <a:pt x="448165" y="2279017"/>
                </a:lnTo>
                <a:lnTo>
                  <a:pt x="414374" y="2248672"/>
                </a:lnTo>
                <a:lnTo>
                  <a:pt x="381666" y="2217185"/>
                </a:lnTo>
                <a:lnTo>
                  <a:pt x="350073" y="2184585"/>
                </a:lnTo>
                <a:lnTo>
                  <a:pt x="319627" y="2150906"/>
                </a:lnTo>
                <a:lnTo>
                  <a:pt x="290359" y="2116178"/>
                </a:lnTo>
                <a:lnTo>
                  <a:pt x="262301" y="2080433"/>
                </a:lnTo>
                <a:lnTo>
                  <a:pt x="235483" y="2043702"/>
                </a:lnTo>
                <a:lnTo>
                  <a:pt x="209938" y="2006016"/>
                </a:lnTo>
                <a:lnTo>
                  <a:pt x="185697" y="1967407"/>
                </a:lnTo>
                <a:lnTo>
                  <a:pt x="162792" y="1927906"/>
                </a:lnTo>
                <a:lnTo>
                  <a:pt x="141254" y="1887544"/>
                </a:lnTo>
                <a:lnTo>
                  <a:pt x="121115" y="1846354"/>
                </a:lnTo>
                <a:lnTo>
                  <a:pt x="102405" y="1804366"/>
                </a:lnTo>
                <a:lnTo>
                  <a:pt x="85157" y="1761612"/>
                </a:lnTo>
                <a:lnTo>
                  <a:pt x="69403" y="1718122"/>
                </a:lnTo>
                <a:lnTo>
                  <a:pt x="55173" y="1673930"/>
                </a:lnTo>
                <a:lnTo>
                  <a:pt x="42499" y="1629065"/>
                </a:lnTo>
                <a:lnTo>
                  <a:pt x="31412" y="1583559"/>
                </a:lnTo>
                <a:lnTo>
                  <a:pt x="21945" y="1537445"/>
                </a:lnTo>
                <a:lnTo>
                  <a:pt x="14129" y="1490752"/>
                </a:lnTo>
                <a:lnTo>
                  <a:pt x="7995" y="1443512"/>
                </a:lnTo>
                <a:lnTo>
                  <a:pt x="3574" y="1395758"/>
                </a:lnTo>
                <a:lnTo>
                  <a:pt x="898" y="1347519"/>
                </a:lnTo>
                <a:lnTo>
                  <a:pt x="0" y="1298828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1376" y="1884172"/>
            <a:ext cx="3886200" cy="3878579"/>
          </a:xfrm>
          <a:custGeom>
            <a:avLst/>
            <a:gdLst/>
            <a:ahLst/>
            <a:cxnLst/>
            <a:rect l="l" t="t" r="r" b="b"/>
            <a:pathLst>
              <a:path w="3886200" h="3878579">
                <a:moveTo>
                  <a:pt x="0" y="1939035"/>
                </a:moveTo>
                <a:lnTo>
                  <a:pt x="596" y="1890496"/>
                </a:lnTo>
                <a:lnTo>
                  <a:pt x="2378" y="1842250"/>
                </a:lnTo>
                <a:lnTo>
                  <a:pt x="5329" y="1794312"/>
                </a:lnTo>
                <a:lnTo>
                  <a:pt x="9437" y="1746694"/>
                </a:lnTo>
                <a:lnTo>
                  <a:pt x="14688" y="1699412"/>
                </a:lnTo>
                <a:lnTo>
                  <a:pt x="21068" y="1652478"/>
                </a:lnTo>
                <a:lnTo>
                  <a:pt x="28562" y="1605908"/>
                </a:lnTo>
                <a:lnTo>
                  <a:pt x="37157" y="1559714"/>
                </a:lnTo>
                <a:lnTo>
                  <a:pt x="46839" y="1513911"/>
                </a:lnTo>
                <a:lnTo>
                  <a:pt x="57594" y="1468512"/>
                </a:lnTo>
                <a:lnTo>
                  <a:pt x="69409" y="1423531"/>
                </a:lnTo>
                <a:lnTo>
                  <a:pt x="82268" y="1378983"/>
                </a:lnTo>
                <a:lnTo>
                  <a:pt x="96159" y="1334881"/>
                </a:lnTo>
                <a:lnTo>
                  <a:pt x="111067" y="1291239"/>
                </a:lnTo>
                <a:lnTo>
                  <a:pt x="126979" y="1248070"/>
                </a:lnTo>
                <a:lnTo>
                  <a:pt x="143880" y="1205390"/>
                </a:lnTo>
                <a:lnTo>
                  <a:pt x="161757" y="1163211"/>
                </a:lnTo>
                <a:lnTo>
                  <a:pt x="180595" y="1121547"/>
                </a:lnTo>
                <a:lnTo>
                  <a:pt x="200382" y="1080413"/>
                </a:lnTo>
                <a:lnTo>
                  <a:pt x="221102" y="1039823"/>
                </a:lnTo>
                <a:lnTo>
                  <a:pt x="242742" y="999789"/>
                </a:lnTo>
                <a:lnTo>
                  <a:pt x="265288" y="960326"/>
                </a:lnTo>
                <a:lnTo>
                  <a:pt x="288727" y="921449"/>
                </a:lnTo>
                <a:lnTo>
                  <a:pt x="313044" y="883170"/>
                </a:lnTo>
                <a:lnTo>
                  <a:pt x="338225" y="845504"/>
                </a:lnTo>
                <a:lnTo>
                  <a:pt x="364256" y="808464"/>
                </a:lnTo>
                <a:lnTo>
                  <a:pt x="391124" y="772065"/>
                </a:lnTo>
                <a:lnTo>
                  <a:pt x="418814" y="736320"/>
                </a:lnTo>
                <a:lnTo>
                  <a:pt x="447313" y="701243"/>
                </a:lnTo>
                <a:lnTo>
                  <a:pt x="476607" y="666849"/>
                </a:lnTo>
                <a:lnTo>
                  <a:pt x="506682" y="633150"/>
                </a:lnTo>
                <a:lnTo>
                  <a:pt x="537524" y="600161"/>
                </a:lnTo>
                <a:lnTo>
                  <a:pt x="569118" y="567896"/>
                </a:lnTo>
                <a:lnTo>
                  <a:pt x="601452" y="536368"/>
                </a:lnTo>
                <a:lnTo>
                  <a:pt x="634511" y="505592"/>
                </a:lnTo>
                <a:lnTo>
                  <a:pt x="668281" y="475582"/>
                </a:lnTo>
                <a:lnTo>
                  <a:pt x="702748" y="446350"/>
                </a:lnTo>
                <a:lnTo>
                  <a:pt x="737899" y="417912"/>
                </a:lnTo>
                <a:lnTo>
                  <a:pt x="773720" y="390280"/>
                </a:lnTo>
                <a:lnTo>
                  <a:pt x="810196" y="363470"/>
                </a:lnTo>
                <a:lnTo>
                  <a:pt x="847313" y="337494"/>
                </a:lnTo>
                <a:lnTo>
                  <a:pt x="885059" y="312367"/>
                </a:lnTo>
                <a:lnTo>
                  <a:pt x="923418" y="288103"/>
                </a:lnTo>
                <a:lnTo>
                  <a:pt x="962377" y="264715"/>
                </a:lnTo>
                <a:lnTo>
                  <a:pt x="1001923" y="242217"/>
                </a:lnTo>
                <a:lnTo>
                  <a:pt x="1042040" y="220623"/>
                </a:lnTo>
                <a:lnTo>
                  <a:pt x="1082715" y="199947"/>
                </a:lnTo>
                <a:lnTo>
                  <a:pt x="1123935" y="180204"/>
                </a:lnTo>
                <a:lnTo>
                  <a:pt x="1165685" y="161406"/>
                </a:lnTo>
                <a:lnTo>
                  <a:pt x="1207952" y="143567"/>
                </a:lnTo>
                <a:lnTo>
                  <a:pt x="1250721" y="126703"/>
                </a:lnTo>
                <a:lnTo>
                  <a:pt x="1293979" y="110826"/>
                </a:lnTo>
                <a:lnTo>
                  <a:pt x="1337711" y="95950"/>
                </a:lnTo>
                <a:lnTo>
                  <a:pt x="1381905" y="82089"/>
                </a:lnTo>
                <a:lnTo>
                  <a:pt x="1426545" y="69257"/>
                </a:lnTo>
                <a:lnTo>
                  <a:pt x="1471618" y="57469"/>
                </a:lnTo>
                <a:lnTo>
                  <a:pt x="1517110" y="46737"/>
                </a:lnTo>
                <a:lnTo>
                  <a:pt x="1563007" y="37076"/>
                </a:lnTo>
                <a:lnTo>
                  <a:pt x="1609295" y="28500"/>
                </a:lnTo>
                <a:lnTo>
                  <a:pt x="1655961" y="21022"/>
                </a:lnTo>
                <a:lnTo>
                  <a:pt x="1702990" y="14656"/>
                </a:lnTo>
                <a:lnTo>
                  <a:pt x="1750369" y="9417"/>
                </a:lnTo>
                <a:lnTo>
                  <a:pt x="1798083" y="5317"/>
                </a:lnTo>
                <a:lnTo>
                  <a:pt x="1846119" y="2372"/>
                </a:lnTo>
                <a:lnTo>
                  <a:pt x="1894462" y="595"/>
                </a:lnTo>
                <a:lnTo>
                  <a:pt x="1943100" y="0"/>
                </a:lnTo>
                <a:lnTo>
                  <a:pt x="1991737" y="595"/>
                </a:lnTo>
                <a:lnTo>
                  <a:pt x="2040080" y="2372"/>
                </a:lnTo>
                <a:lnTo>
                  <a:pt x="2088116" y="5317"/>
                </a:lnTo>
                <a:lnTo>
                  <a:pt x="2135830" y="9417"/>
                </a:lnTo>
                <a:lnTo>
                  <a:pt x="2183209" y="14656"/>
                </a:lnTo>
                <a:lnTo>
                  <a:pt x="2230238" y="21022"/>
                </a:lnTo>
                <a:lnTo>
                  <a:pt x="2276904" y="28500"/>
                </a:lnTo>
                <a:lnTo>
                  <a:pt x="2323192" y="37076"/>
                </a:lnTo>
                <a:lnTo>
                  <a:pt x="2369089" y="46737"/>
                </a:lnTo>
                <a:lnTo>
                  <a:pt x="2414581" y="57469"/>
                </a:lnTo>
                <a:lnTo>
                  <a:pt x="2459654" y="69257"/>
                </a:lnTo>
                <a:lnTo>
                  <a:pt x="2504294" y="82089"/>
                </a:lnTo>
                <a:lnTo>
                  <a:pt x="2548488" y="95950"/>
                </a:lnTo>
                <a:lnTo>
                  <a:pt x="2592220" y="110826"/>
                </a:lnTo>
                <a:lnTo>
                  <a:pt x="2635478" y="126703"/>
                </a:lnTo>
                <a:lnTo>
                  <a:pt x="2678247" y="143567"/>
                </a:lnTo>
                <a:lnTo>
                  <a:pt x="2720514" y="161406"/>
                </a:lnTo>
                <a:lnTo>
                  <a:pt x="2762264" y="180204"/>
                </a:lnTo>
                <a:lnTo>
                  <a:pt x="2803484" y="199947"/>
                </a:lnTo>
                <a:lnTo>
                  <a:pt x="2844159" y="220623"/>
                </a:lnTo>
                <a:lnTo>
                  <a:pt x="2884276" y="242217"/>
                </a:lnTo>
                <a:lnTo>
                  <a:pt x="2923822" y="264715"/>
                </a:lnTo>
                <a:lnTo>
                  <a:pt x="2962781" y="288103"/>
                </a:lnTo>
                <a:lnTo>
                  <a:pt x="3001140" y="312367"/>
                </a:lnTo>
                <a:lnTo>
                  <a:pt x="3038886" y="337494"/>
                </a:lnTo>
                <a:lnTo>
                  <a:pt x="3076003" y="363470"/>
                </a:lnTo>
                <a:lnTo>
                  <a:pt x="3112479" y="390280"/>
                </a:lnTo>
                <a:lnTo>
                  <a:pt x="3148300" y="417912"/>
                </a:lnTo>
                <a:lnTo>
                  <a:pt x="3183451" y="446350"/>
                </a:lnTo>
                <a:lnTo>
                  <a:pt x="3217918" y="475582"/>
                </a:lnTo>
                <a:lnTo>
                  <a:pt x="3251688" y="505592"/>
                </a:lnTo>
                <a:lnTo>
                  <a:pt x="3284747" y="536368"/>
                </a:lnTo>
                <a:lnTo>
                  <a:pt x="3317081" y="567896"/>
                </a:lnTo>
                <a:lnTo>
                  <a:pt x="3348675" y="600161"/>
                </a:lnTo>
                <a:lnTo>
                  <a:pt x="3379517" y="633150"/>
                </a:lnTo>
                <a:lnTo>
                  <a:pt x="3409592" y="666849"/>
                </a:lnTo>
                <a:lnTo>
                  <a:pt x="3438886" y="701243"/>
                </a:lnTo>
                <a:lnTo>
                  <a:pt x="3467385" y="736320"/>
                </a:lnTo>
                <a:lnTo>
                  <a:pt x="3495075" y="772065"/>
                </a:lnTo>
                <a:lnTo>
                  <a:pt x="3521943" y="808464"/>
                </a:lnTo>
                <a:lnTo>
                  <a:pt x="3547974" y="845504"/>
                </a:lnTo>
                <a:lnTo>
                  <a:pt x="3573155" y="883170"/>
                </a:lnTo>
                <a:lnTo>
                  <a:pt x="3597472" y="921449"/>
                </a:lnTo>
                <a:lnTo>
                  <a:pt x="3620911" y="960326"/>
                </a:lnTo>
                <a:lnTo>
                  <a:pt x="3643457" y="999789"/>
                </a:lnTo>
                <a:lnTo>
                  <a:pt x="3665097" y="1039823"/>
                </a:lnTo>
                <a:lnTo>
                  <a:pt x="3685817" y="1080413"/>
                </a:lnTo>
                <a:lnTo>
                  <a:pt x="3705604" y="1121547"/>
                </a:lnTo>
                <a:lnTo>
                  <a:pt x="3724442" y="1163211"/>
                </a:lnTo>
                <a:lnTo>
                  <a:pt x="3742319" y="1205390"/>
                </a:lnTo>
                <a:lnTo>
                  <a:pt x="3759220" y="1248070"/>
                </a:lnTo>
                <a:lnTo>
                  <a:pt x="3775132" y="1291239"/>
                </a:lnTo>
                <a:lnTo>
                  <a:pt x="3790040" y="1334881"/>
                </a:lnTo>
                <a:lnTo>
                  <a:pt x="3803931" y="1378983"/>
                </a:lnTo>
                <a:lnTo>
                  <a:pt x="3816790" y="1423531"/>
                </a:lnTo>
                <a:lnTo>
                  <a:pt x="3828605" y="1468512"/>
                </a:lnTo>
                <a:lnTo>
                  <a:pt x="3839360" y="1513911"/>
                </a:lnTo>
                <a:lnTo>
                  <a:pt x="3849042" y="1559714"/>
                </a:lnTo>
                <a:lnTo>
                  <a:pt x="3857637" y="1605908"/>
                </a:lnTo>
                <a:lnTo>
                  <a:pt x="3865131" y="1652478"/>
                </a:lnTo>
                <a:lnTo>
                  <a:pt x="3871511" y="1699412"/>
                </a:lnTo>
                <a:lnTo>
                  <a:pt x="3876762" y="1746694"/>
                </a:lnTo>
                <a:lnTo>
                  <a:pt x="3880870" y="1794312"/>
                </a:lnTo>
                <a:lnTo>
                  <a:pt x="3883821" y="1842250"/>
                </a:lnTo>
                <a:lnTo>
                  <a:pt x="3885603" y="1890496"/>
                </a:lnTo>
                <a:lnTo>
                  <a:pt x="3886200" y="1939035"/>
                </a:lnTo>
                <a:lnTo>
                  <a:pt x="3885603" y="1987569"/>
                </a:lnTo>
                <a:lnTo>
                  <a:pt x="3883821" y="2035810"/>
                </a:lnTo>
                <a:lnTo>
                  <a:pt x="3880870" y="2083743"/>
                </a:lnTo>
                <a:lnTo>
                  <a:pt x="3876762" y="2131355"/>
                </a:lnTo>
                <a:lnTo>
                  <a:pt x="3871511" y="2178633"/>
                </a:lnTo>
                <a:lnTo>
                  <a:pt x="3865131" y="2225562"/>
                </a:lnTo>
                <a:lnTo>
                  <a:pt x="3857637" y="2272128"/>
                </a:lnTo>
                <a:lnTo>
                  <a:pt x="3849042" y="2318318"/>
                </a:lnTo>
                <a:lnTo>
                  <a:pt x="3839360" y="2364117"/>
                </a:lnTo>
                <a:lnTo>
                  <a:pt x="3828605" y="2409512"/>
                </a:lnTo>
                <a:lnTo>
                  <a:pt x="3816790" y="2454489"/>
                </a:lnTo>
                <a:lnTo>
                  <a:pt x="3803931" y="2499034"/>
                </a:lnTo>
                <a:lnTo>
                  <a:pt x="3790040" y="2543133"/>
                </a:lnTo>
                <a:lnTo>
                  <a:pt x="3775132" y="2586772"/>
                </a:lnTo>
                <a:lnTo>
                  <a:pt x="3759220" y="2629937"/>
                </a:lnTo>
                <a:lnTo>
                  <a:pt x="3742319" y="2672615"/>
                </a:lnTo>
                <a:lnTo>
                  <a:pt x="3724442" y="2714791"/>
                </a:lnTo>
                <a:lnTo>
                  <a:pt x="3705604" y="2756452"/>
                </a:lnTo>
                <a:lnTo>
                  <a:pt x="3685817" y="2797584"/>
                </a:lnTo>
                <a:lnTo>
                  <a:pt x="3665097" y="2838173"/>
                </a:lnTo>
                <a:lnTo>
                  <a:pt x="3643457" y="2878204"/>
                </a:lnTo>
                <a:lnTo>
                  <a:pt x="3620911" y="2917665"/>
                </a:lnTo>
                <a:lnTo>
                  <a:pt x="3597472" y="2956541"/>
                </a:lnTo>
                <a:lnTo>
                  <a:pt x="3573155" y="2994818"/>
                </a:lnTo>
                <a:lnTo>
                  <a:pt x="3547974" y="3032483"/>
                </a:lnTo>
                <a:lnTo>
                  <a:pt x="3521943" y="3069521"/>
                </a:lnTo>
                <a:lnTo>
                  <a:pt x="3495075" y="3105919"/>
                </a:lnTo>
                <a:lnTo>
                  <a:pt x="3467385" y="3141663"/>
                </a:lnTo>
                <a:lnTo>
                  <a:pt x="3438886" y="3176739"/>
                </a:lnTo>
                <a:lnTo>
                  <a:pt x="3409592" y="3211133"/>
                </a:lnTo>
                <a:lnTo>
                  <a:pt x="3379517" y="3244830"/>
                </a:lnTo>
                <a:lnTo>
                  <a:pt x="3348675" y="3277819"/>
                </a:lnTo>
                <a:lnTo>
                  <a:pt x="3317081" y="3310083"/>
                </a:lnTo>
                <a:lnTo>
                  <a:pt x="3284747" y="3341610"/>
                </a:lnTo>
                <a:lnTo>
                  <a:pt x="3251688" y="3372386"/>
                </a:lnTo>
                <a:lnTo>
                  <a:pt x="3217918" y="3402396"/>
                </a:lnTo>
                <a:lnTo>
                  <a:pt x="3183451" y="3431627"/>
                </a:lnTo>
                <a:lnTo>
                  <a:pt x="3148300" y="3460065"/>
                </a:lnTo>
                <a:lnTo>
                  <a:pt x="3112479" y="3487696"/>
                </a:lnTo>
                <a:lnTo>
                  <a:pt x="3076003" y="3514507"/>
                </a:lnTo>
                <a:lnTo>
                  <a:pt x="3038886" y="3540482"/>
                </a:lnTo>
                <a:lnTo>
                  <a:pt x="3001140" y="3565610"/>
                </a:lnTo>
                <a:lnTo>
                  <a:pt x="2962781" y="3589874"/>
                </a:lnTo>
                <a:lnTo>
                  <a:pt x="2923822" y="3613262"/>
                </a:lnTo>
                <a:lnTo>
                  <a:pt x="2884276" y="3635760"/>
                </a:lnTo>
                <a:lnTo>
                  <a:pt x="2844159" y="3657354"/>
                </a:lnTo>
                <a:lnTo>
                  <a:pt x="2803484" y="3678030"/>
                </a:lnTo>
                <a:lnTo>
                  <a:pt x="2762264" y="3697774"/>
                </a:lnTo>
                <a:lnTo>
                  <a:pt x="2720514" y="3716572"/>
                </a:lnTo>
                <a:lnTo>
                  <a:pt x="2678247" y="3734411"/>
                </a:lnTo>
                <a:lnTo>
                  <a:pt x="2635478" y="3751276"/>
                </a:lnTo>
                <a:lnTo>
                  <a:pt x="2592220" y="3767153"/>
                </a:lnTo>
                <a:lnTo>
                  <a:pt x="2548488" y="3782030"/>
                </a:lnTo>
                <a:lnTo>
                  <a:pt x="2504294" y="3795891"/>
                </a:lnTo>
                <a:lnTo>
                  <a:pt x="2459654" y="3808722"/>
                </a:lnTo>
                <a:lnTo>
                  <a:pt x="2414581" y="3820511"/>
                </a:lnTo>
                <a:lnTo>
                  <a:pt x="2369089" y="3831243"/>
                </a:lnTo>
                <a:lnTo>
                  <a:pt x="2323192" y="3840905"/>
                </a:lnTo>
                <a:lnTo>
                  <a:pt x="2276904" y="3849482"/>
                </a:lnTo>
                <a:lnTo>
                  <a:pt x="2230238" y="3856960"/>
                </a:lnTo>
                <a:lnTo>
                  <a:pt x="2183209" y="3863326"/>
                </a:lnTo>
                <a:lnTo>
                  <a:pt x="2135830" y="3868565"/>
                </a:lnTo>
                <a:lnTo>
                  <a:pt x="2088116" y="3872664"/>
                </a:lnTo>
                <a:lnTo>
                  <a:pt x="2040080" y="3875610"/>
                </a:lnTo>
                <a:lnTo>
                  <a:pt x="1991737" y="3877387"/>
                </a:lnTo>
                <a:lnTo>
                  <a:pt x="1943100" y="3877983"/>
                </a:lnTo>
                <a:lnTo>
                  <a:pt x="1894462" y="3877387"/>
                </a:lnTo>
                <a:lnTo>
                  <a:pt x="1846119" y="3875610"/>
                </a:lnTo>
                <a:lnTo>
                  <a:pt x="1798083" y="3872664"/>
                </a:lnTo>
                <a:lnTo>
                  <a:pt x="1750369" y="3868565"/>
                </a:lnTo>
                <a:lnTo>
                  <a:pt x="1702990" y="3863326"/>
                </a:lnTo>
                <a:lnTo>
                  <a:pt x="1655961" y="3856960"/>
                </a:lnTo>
                <a:lnTo>
                  <a:pt x="1609295" y="3849482"/>
                </a:lnTo>
                <a:lnTo>
                  <a:pt x="1563007" y="3840905"/>
                </a:lnTo>
                <a:lnTo>
                  <a:pt x="1517110" y="3831243"/>
                </a:lnTo>
                <a:lnTo>
                  <a:pt x="1471618" y="3820511"/>
                </a:lnTo>
                <a:lnTo>
                  <a:pt x="1426545" y="3808722"/>
                </a:lnTo>
                <a:lnTo>
                  <a:pt x="1381905" y="3795891"/>
                </a:lnTo>
                <a:lnTo>
                  <a:pt x="1337711" y="3782030"/>
                </a:lnTo>
                <a:lnTo>
                  <a:pt x="1293979" y="3767153"/>
                </a:lnTo>
                <a:lnTo>
                  <a:pt x="1250721" y="3751276"/>
                </a:lnTo>
                <a:lnTo>
                  <a:pt x="1207952" y="3734411"/>
                </a:lnTo>
                <a:lnTo>
                  <a:pt x="1165685" y="3716572"/>
                </a:lnTo>
                <a:lnTo>
                  <a:pt x="1123935" y="3697774"/>
                </a:lnTo>
                <a:lnTo>
                  <a:pt x="1082715" y="3678030"/>
                </a:lnTo>
                <a:lnTo>
                  <a:pt x="1042040" y="3657354"/>
                </a:lnTo>
                <a:lnTo>
                  <a:pt x="1001923" y="3635760"/>
                </a:lnTo>
                <a:lnTo>
                  <a:pt x="962377" y="3613262"/>
                </a:lnTo>
                <a:lnTo>
                  <a:pt x="923418" y="3589874"/>
                </a:lnTo>
                <a:lnTo>
                  <a:pt x="885059" y="3565610"/>
                </a:lnTo>
                <a:lnTo>
                  <a:pt x="847313" y="3540482"/>
                </a:lnTo>
                <a:lnTo>
                  <a:pt x="810196" y="3514507"/>
                </a:lnTo>
                <a:lnTo>
                  <a:pt x="773720" y="3487696"/>
                </a:lnTo>
                <a:lnTo>
                  <a:pt x="737899" y="3460065"/>
                </a:lnTo>
                <a:lnTo>
                  <a:pt x="702748" y="3431627"/>
                </a:lnTo>
                <a:lnTo>
                  <a:pt x="668281" y="3402396"/>
                </a:lnTo>
                <a:lnTo>
                  <a:pt x="634511" y="3372386"/>
                </a:lnTo>
                <a:lnTo>
                  <a:pt x="601452" y="3341610"/>
                </a:lnTo>
                <a:lnTo>
                  <a:pt x="569118" y="3310083"/>
                </a:lnTo>
                <a:lnTo>
                  <a:pt x="537524" y="3277819"/>
                </a:lnTo>
                <a:lnTo>
                  <a:pt x="506682" y="3244830"/>
                </a:lnTo>
                <a:lnTo>
                  <a:pt x="476607" y="3211133"/>
                </a:lnTo>
                <a:lnTo>
                  <a:pt x="447313" y="3176739"/>
                </a:lnTo>
                <a:lnTo>
                  <a:pt x="418814" y="3141663"/>
                </a:lnTo>
                <a:lnTo>
                  <a:pt x="391124" y="3105919"/>
                </a:lnTo>
                <a:lnTo>
                  <a:pt x="364256" y="3069521"/>
                </a:lnTo>
                <a:lnTo>
                  <a:pt x="338225" y="3032483"/>
                </a:lnTo>
                <a:lnTo>
                  <a:pt x="313044" y="2994818"/>
                </a:lnTo>
                <a:lnTo>
                  <a:pt x="288727" y="2956541"/>
                </a:lnTo>
                <a:lnTo>
                  <a:pt x="265288" y="2917665"/>
                </a:lnTo>
                <a:lnTo>
                  <a:pt x="242742" y="2878204"/>
                </a:lnTo>
                <a:lnTo>
                  <a:pt x="221102" y="2838173"/>
                </a:lnTo>
                <a:lnTo>
                  <a:pt x="200382" y="2797584"/>
                </a:lnTo>
                <a:lnTo>
                  <a:pt x="180595" y="2756452"/>
                </a:lnTo>
                <a:lnTo>
                  <a:pt x="161757" y="2714791"/>
                </a:lnTo>
                <a:lnTo>
                  <a:pt x="143880" y="2672615"/>
                </a:lnTo>
                <a:lnTo>
                  <a:pt x="126979" y="2629937"/>
                </a:lnTo>
                <a:lnTo>
                  <a:pt x="111067" y="2586772"/>
                </a:lnTo>
                <a:lnTo>
                  <a:pt x="96159" y="2543133"/>
                </a:lnTo>
                <a:lnTo>
                  <a:pt x="82268" y="2499034"/>
                </a:lnTo>
                <a:lnTo>
                  <a:pt x="69409" y="2454489"/>
                </a:lnTo>
                <a:lnTo>
                  <a:pt x="57594" y="2409512"/>
                </a:lnTo>
                <a:lnTo>
                  <a:pt x="46839" y="2364117"/>
                </a:lnTo>
                <a:lnTo>
                  <a:pt x="37157" y="2318318"/>
                </a:lnTo>
                <a:lnTo>
                  <a:pt x="28562" y="2272128"/>
                </a:lnTo>
                <a:lnTo>
                  <a:pt x="21068" y="2225562"/>
                </a:lnTo>
                <a:lnTo>
                  <a:pt x="14688" y="2178633"/>
                </a:lnTo>
                <a:lnTo>
                  <a:pt x="9437" y="2131355"/>
                </a:lnTo>
                <a:lnTo>
                  <a:pt x="5329" y="2083743"/>
                </a:lnTo>
                <a:lnTo>
                  <a:pt x="2378" y="2035810"/>
                </a:lnTo>
                <a:lnTo>
                  <a:pt x="596" y="1987569"/>
                </a:lnTo>
                <a:lnTo>
                  <a:pt x="0" y="1939035"/>
                </a:lnTo>
                <a:close/>
              </a:path>
            </a:pathLst>
          </a:custGeom>
          <a:ln w="5715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8152" y="4518304"/>
            <a:ext cx="612648" cy="905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96483" y="5266880"/>
            <a:ext cx="41148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35" dirty="0">
                <a:solidFill>
                  <a:srgbClr val="C00000"/>
                </a:solidFill>
                <a:latin typeface="Georgia"/>
                <a:cs typeface="Georgia"/>
              </a:rPr>
              <a:t>LLM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69864" y="3292690"/>
            <a:ext cx="649224" cy="640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91734" y="3980370"/>
            <a:ext cx="1203325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10" dirty="0">
                <a:solidFill>
                  <a:srgbClr val="C00000"/>
                </a:solidFill>
                <a:latin typeface="Georgia"/>
                <a:cs typeface="Georgia"/>
              </a:rPr>
              <a:t>Agentic</a:t>
            </a:r>
            <a:r>
              <a:rPr sz="1350" spc="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350" spc="5" dirty="0">
                <a:solidFill>
                  <a:srgbClr val="C00000"/>
                </a:solidFill>
                <a:latin typeface="Georgia"/>
                <a:cs typeface="Georgia"/>
              </a:rPr>
              <a:t>system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88279" y="2850324"/>
            <a:ext cx="1723389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15" dirty="0">
                <a:solidFill>
                  <a:srgbClr val="C00000"/>
                </a:solidFill>
                <a:latin typeface="Georgia"/>
                <a:cs typeface="Georgia"/>
              </a:rPr>
              <a:t>Deployed</a:t>
            </a:r>
            <a:r>
              <a:rPr sz="1350" spc="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350" spc="10" dirty="0">
                <a:solidFill>
                  <a:srgbClr val="C00000"/>
                </a:solidFill>
                <a:latin typeface="Georgia"/>
                <a:cs typeface="Georgia"/>
              </a:rPr>
              <a:t>Application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33288" y="2039569"/>
            <a:ext cx="722376" cy="722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31</a:t>
            </a:fld>
            <a:endParaRPr spc="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972" y="453390"/>
            <a:ext cx="3277590" cy="346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715" y="353949"/>
            <a:ext cx="332486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Evaluating</a:t>
            </a:r>
            <a:r>
              <a:rPr sz="2800" spc="-80" dirty="0"/>
              <a:t> </a:t>
            </a:r>
            <a:r>
              <a:rPr sz="2800" dirty="0"/>
              <a:t>Agents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What </a:t>
            </a:r>
            <a:r>
              <a:rPr sz="2350" spc="0" dirty="0">
                <a:solidFill>
                  <a:srgbClr val="C00000"/>
                </a:solidFill>
              </a:rPr>
              <a:t>to</a:t>
            </a:r>
            <a:r>
              <a:rPr sz="2350" spc="50" dirty="0">
                <a:solidFill>
                  <a:srgbClr val="C00000"/>
                </a:solidFill>
              </a:rPr>
              <a:t> </a:t>
            </a:r>
            <a:r>
              <a:rPr sz="2350" spc="5" dirty="0">
                <a:solidFill>
                  <a:srgbClr val="C00000"/>
                </a:solidFill>
              </a:rPr>
              <a:t>evaluate</a:t>
            </a:r>
            <a:endParaRPr sz="2350"/>
          </a:p>
        </p:txBody>
      </p:sp>
      <p:sp>
        <p:nvSpPr>
          <p:cNvPr id="4" name="object 4"/>
          <p:cNvSpPr/>
          <p:nvPr/>
        </p:nvSpPr>
        <p:spPr>
          <a:xfrm>
            <a:off x="237743" y="15457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4" y="523168"/>
                </a:lnTo>
                <a:lnTo>
                  <a:pt x="16341" y="476980"/>
                </a:lnTo>
                <a:lnTo>
                  <a:pt x="28685" y="432085"/>
                </a:lnTo>
                <a:lnTo>
                  <a:pt x="44247" y="388620"/>
                </a:lnTo>
                <a:lnTo>
                  <a:pt x="62890" y="346722"/>
                </a:lnTo>
                <a:lnTo>
                  <a:pt x="84478" y="306530"/>
                </a:lnTo>
                <a:lnTo>
                  <a:pt x="108871" y="268182"/>
                </a:lnTo>
                <a:lnTo>
                  <a:pt x="135933" y="231813"/>
                </a:lnTo>
                <a:lnTo>
                  <a:pt x="165526" y="197564"/>
                </a:lnTo>
                <a:lnTo>
                  <a:pt x="197512" y="165570"/>
                </a:lnTo>
                <a:lnTo>
                  <a:pt x="231755" y="135970"/>
                </a:lnTo>
                <a:lnTo>
                  <a:pt x="268115" y="108901"/>
                </a:lnTo>
                <a:lnTo>
                  <a:pt x="306457" y="84502"/>
                </a:lnTo>
                <a:lnTo>
                  <a:pt x="346642" y="62909"/>
                </a:lnTo>
                <a:lnTo>
                  <a:pt x="388532" y="44260"/>
                </a:lnTo>
                <a:lnTo>
                  <a:pt x="431991" y="28693"/>
                </a:lnTo>
                <a:lnTo>
                  <a:pt x="476880" y="16346"/>
                </a:lnTo>
                <a:lnTo>
                  <a:pt x="523063" y="7356"/>
                </a:lnTo>
                <a:lnTo>
                  <a:pt x="570401" y="1862"/>
                </a:lnTo>
                <a:lnTo>
                  <a:pt x="618756" y="0"/>
                </a:lnTo>
                <a:lnTo>
                  <a:pt x="3093720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4" y="618871"/>
                </a:lnTo>
                <a:lnTo>
                  <a:pt x="3712464" y="4173753"/>
                </a:lnTo>
                <a:lnTo>
                  <a:pt x="3710602" y="4222119"/>
                </a:lnTo>
                <a:lnTo>
                  <a:pt x="3705110" y="4269468"/>
                </a:lnTo>
                <a:lnTo>
                  <a:pt x="3696124" y="4315661"/>
                </a:lnTo>
                <a:lnTo>
                  <a:pt x="3683782" y="4360561"/>
                </a:lnTo>
                <a:lnTo>
                  <a:pt x="3668221" y="4404030"/>
                </a:lnTo>
                <a:lnTo>
                  <a:pt x="3649580" y="4445931"/>
                </a:lnTo>
                <a:lnTo>
                  <a:pt x="3627994" y="4486125"/>
                </a:lnTo>
                <a:lnTo>
                  <a:pt x="3603603" y="4524476"/>
                </a:lnTo>
                <a:lnTo>
                  <a:pt x="3576543" y="4560846"/>
                </a:lnTo>
                <a:lnTo>
                  <a:pt x="3546952" y="4595097"/>
                </a:lnTo>
                <a:lnTo>
                  <a:pt x="3514967" y="4627092"/>
                </a:lnTo>
                <a:lnTo>
                  <a:pt x="3480727" y="4656693"/>
                </a:lnTo>
                <a:lnTo>
                  <a:pt x="3444367" y="4683762"/>
                </a:lnTo>
                <a:lnTo>
                  <a:pt x="3406027" y="4708161"/>
                </a:lnTo>
                <a:lnTo>
                  <a:pt x="3365842" y="4729754"/>
                </a:lnTo>
                <a:lnTo>
                  <a:pt x="3323952" y="4748403"/>
                </a:lnTo>
                <a:lnTo>
                  <a:pt x="3280493" y="4763969"/>
                </a:lnTo>
                <a:lnTo>
                  <a:pt x="3235603" y="4776316"/>
                </a:lnTo>
                <a:lnTo>
                  <a:pt x="3189419" y="4785305"/>
                </a:lnTo>
                <a:lnTo>
                  <a:pt x="3142078" y="4790800"/>
                </a:lnTo>
                <a:lnTo>
                  <a:pt x="3093720" y="4792662"/>
                </a:lnTo>
                <a:lnTo>
                  <a:pt x="618756" y="4792662"/>
                </a:lnTo>
                <a:lnTo>
                  <a:pt x="570401" y="4790800"/>
                </a:lnTo>
                <a:lnTo>
                  <a:pt x="523063" y="4785305"/>
                </a:lnTo>
                <a:lnTo>
                  <a:pt x="476880" y="4776316"/>
                </a:lnTo>
                <a:lnTo>
                  <a:pt x="431991" y="4763969"/>
                </a:lnTo>
                <a:lnTo>
                  <a:pt x="388532" y="4748403"/>
                </a:lnTo>
                <a:lnTo>
                  <a:pt x="346642" y="4729754"/>
                </a:lnTo>
                <a:lnTo>
                  <a:pt x="306457" y="4708161"/>
                </a:lnTo>
                <a:lnTo>
                  <a:pt x="268115" y="4683762"/>
                </a:lnTo>
                <a:lnTo>
                  <a:pt x="231755" y="4656693"/>
                </a:lnTo>
                <a:lnTo>
                  <a:pt x="197512" y="4627092"/>
                </a:lnTo>
                <a:lnTo>
                  <a:pt x="165526" y="4595097"/>
                </a:lnTo>
                <a:lnTo>
                  <a:pt x="135933" y="4560846"/>
                </a:lnTo>
                <a:lnTo>
                  <a:pt x="108871" y="4524476"/>
                </a:lnTo>
                <a:lnTo>
                  <a:pt x="84478" y="4486125"/>
                </a:lnTo>
                <a:lnTo>
                  <a:pt x="62890" y="4445931"/>
                </a:lnTo>
                <a:lnTo>
                  <a:pt x="44247" y="4404030"/>
                </a:lnTo>
                <a:lnTo>
                  <a:pt x="28685" y="4360561"/>
                </a:lnTo>
                <a:lnTo>
                  <a:pt x="16341" y="4315661"/>
                </a:lnTo>
                <a:lnTo>
                  <a:pt x="7354" y="4269468"/>
                </a:lnTo>
                <a:lnTo>
                  <a:pt x="1861" y="4222119"/>
                </a:lnTo>
                <a:lnTo>
                  <a:pt x="0" y="4173753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3671" y="15457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3" y="523168"/>
                </a:lnTo>
                <a:lnTo>
                  <a:pt x="16339" y="476980"/>
                </a:lnTo>
                <a:lnTo>
                  <a:pt x="28681" y="432085"/>
                </a:lnTo>
                <a:lnTo>
                  <a:pt x="44242" y="388620"/>
                </a:lnTo>
                <a:lnTo>
                  <a:pt x="62883" y="346722"/>
                </a:lnTo>
                <a:lnTo>
                  <a:pt x="84469" y="306530"/>
                </a:lnTo>
                <a:lnTo>
                  <a:pt x="108860" y="268182"/>
                </a:lnTo>
                <a:lnTo>
                  <a:pt x="135920" y="231813"/>
                </a:lnTo>
                <a:lnTo>
                  <a:pt x="165511" y="197564"/>
                </a:lnTo>
                <a:lnTo>
                  <a:pt x="197496" y="165570"/>
                </a:lnTo>
                <a:lnTo>
                  <a:pt x="231736" y="135970"/>
                </a:lnTo>
                <a:lnTo>
                  <a:pt x="268096" y="108901"/>
                </a:lnTo>
                <a:lnTo>
                  <a:pt x="306436" y="84502"/>
                </a:lnTo>
                <a:lnTo>
                  <a:pt x="346621" y="62909"/>
                </a:lnTo>
                <a:lnTo>
                  <a:pt x="388511" y="44260"/>
                </a:lnTo>
                <a:lnTo>
                  <a:pt x="431970" y="28693"/>
                </a:lnTo>
                <a:lnTo>
                  <a:pt x="476860" y="16346"/>
                </a:lnTo>
                <a:lnTo>
                  <a:pt x="523044" y="7356"/>
                </a:lnTo>
                <a:lnTo>
                  <a:pt x="570385" y="1862"/>
                </a:lnTo>
                <a:lnTo>
                  <a:pt x="618743" y="0"/>
                </a:lnTo>
                <a:lnTo>
                  <a:pt x="3093720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3" y="618871"/>
                </a:lnTo>
                <a:lnTo>
                  <a:pt x="3712463" y="4173753"/>
                </a:lnTo>
                <a:lnTo>
                  <a:pt x="3710602" y="4222119"/>
                </a:lnTo>
                <a:lnTo>
                  <a:pt x="3705110" y="4269468"/>
                </a:lnTo>
                <a:lnTo>
                  <a:pt x="3696124" y="4315661"/>
                </a:lnTo>
                <a:lnTo>
                  <a:pt x="3683782" y="4360561"/>
                </a:lnTo>
                <a:lnTo>
                  <a:pt x="3668221" y="4404030"/>
                </a:lnTo>
                <a:lnTo>
                  <a:pt x="3649580" y="4445931"/>
                </a:lnTo>
                <a:lnTo>
                  <a:pt x="3627994" y="4486125"/>
                </a:lnTo>
                <a:lnTo>
                  <a:pt x="3603603" y="4524476"/>
                </a:lnTo>
                <a:lnTo>
                  <a:pt x="3576543" y="4560846"/>
                </a:lnTo>
                <a:lnTo>
                  <a:pt x="3546952" y="4595097"/>
                </a:lnTo>
                <a:lnTo>
                  <a:pt x="3514967" y="4627092"/>
                </a:lnTo>
                <a:lnTo>
                  <a:pt x="3480727" y="4656693"/>
                </a:lnTo>
                <a:lnTo>
                  <a:pt x="3444367" y="4683762"/>
                </a:lnTo>
                <a:lnTo>
                  <a:pt x="3406027" y="4708161"/>
                </a:lnTo>
                <a:lnTo>
                  <a:pt x="3365842" y="4729754"/>
                </a:lnTo>
                <a:lnTo>
                  <a:pt x="3323952" y="4748403"/>
                </a:lnTo>
                <a:lnTo>
                  <a:pt x="3280493" y="4763969"/>
                </a:lnTo>
                <a:lnTo>
                  <a:pt x="3235603" y="4776316"/>
                </a:lnTo>
                <a:lnTo>
                  <a:pt x="3189419" y="4785305"/>
                </a:lnTo>
                <a:lnTo>
                  <a:pt x="3142078" y="4790800"/>
                </a:lnTo>
                <a:lnTo>
                  <a:pt x="3093720" y="4792662"/>
                </a:lnTo>
                <a:lnTo>
                  <a:pt x="618743" y="4792662"/>
                </a:lnTo>
                <a:lnTo>
                  <a:pt x="570385" y="4790800"/>
                </a:lnTo>
                <a:lnTo>
                  <a:pt x="523044" y="4785305"/>
                </a:lnTo>
                <a:lnTo>
                  <a:pt x="476860" y="4776316"/>
                </a:lnTo>
                <a:lnTo>
                  <a:pt x="431970" y="4763969"/>
                </a:lnTo>
                <a:lnTo>
                  <a:pt x="388511" y="4748403"/>
                </a:lnTo>
                <a:lnTo>
                  <a:pt x="346621" y="4729754"/>
                </a:lnTo>
                <a:lnTo>
                  <a:pt x="306436" y="4708161"/>
                </a:lnTo>
                <a:lnTo>
                  <a:pt x="268096" y="4683762"/>
                </a:lnTo>
                <a:lnTo>
                  <a:pt x="231736" y="4656693"/>
                </a:lnTo>
                <a:lnTo>
                  <a:pt x="197496" y="4627092"/>
                </a:lnTo>
                <a:lnTo>
                  <a:pt x="165511" y="4595097"/>
                </a:lnTo>
                <a:lnTo>
                  <a:pt x="135920" y="4560846"/>
                </a:lnTo>
                <a:lnTo>
                  <a:pt x="108860" y="4524476"/>
                </a:lnTo>
                <a:lnTo>
                  <a:pt x="84469" y="4486125"/>
                </a:lnTo>
                <a:lnTo>
                  <a:pt x="62883" y="4445931"/>
                </a:lnTo>
                <a:lnTo>
                  <a:pt x="44242" y="4404030"/>
                </a:lnTo>
                <a:lnTo>
                  <a:pt x="28681" y="4360561"/>
                </a:lnTo>
                <a:lnTo>
                  <a:pt x="16339" y="4315661"/>
                </a:lnTo>
                <a:lnTo>
                  <a:pt x="7353" y="4269468"/>
                </a:lnTo>
                <a:lnTo>
                  <a:pt x="1861" y="4222119"/>
                </a:lnTo>
                <a:lnTo>
                  <a:pt x="0" y="4173753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8743" y="15457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3093720" y="0"/>
                </a:moveTo>
                <a:lnTo>
                  <a:pt x="618744" y="0"/>
                </a:lnTo>
                <a:lnTo>
                  <a:pt x="570385" y="1862"/>
                </a:lnTo>
                <a:lnTo>
                  <a:pt x="523044" y="7356"/>
                </a:lnTo>
                <a:lnTo>
                  <a:pt x="476860" y="16346"/>
                </a:lnTo>
                <a:lnTo>
                  <a:pt x="431970" y="28693"/>
                </a:lnTo>
                <a:lnTo>
                  <a:pt x="388511" y="44260"/>
                </a:lnTo>
                <a:lnTo>
                  <a:pt x="346621" y="62909"/>
                </a:lnTo>
                <a:lnTo>
                  <a:pt x="306436" y="84502"/>
                </a:lnTo>
                <a:lnTo>
                  <a:pt x="268096" y="108901"/>
                </a:lnTo>
                <a:lnTo>
                  <a:pt x="231736" y="135970"/>
                </a:lnTo>
                <a:lnTo>
                  <a:pt x="197496" y="165570"/>
                </a:lnTo>
                <a:lnTo>
                  <a:pt x="165511" y="197564"/>
                </a:lnTo>
                <a:lnTo>
                  <a:pt x="135920" y="231813"/>
                </a:lnTo>
                <a:lnTo>
                  <a:pt x="108860" y="268182"/>
                </a:lnTo>
                <a:lnTo>
                  <a:pt x="84469" y="306530"/>
                </a:lnTo>
                <a:lnTo>
                  <a:pt x="62883" y="346722"/>
                </a:lnTo>
                <a:lnTo>
                  <a:pt x="44242" y="388620"/>
                </a:lnTo>
                <a:lnTo>
                  <a:pt x="28681" y="432085"/>
                </a:lnTo>
                <a:lnTo>
                  <a:pt x="16339" y="476980"/>
                </a:lnTo>
                <a:lnTo>
                  <a:pt x="7353" y="523168"/>
                </a:lnTo>
                <a:lnTo>
                  <a:pt x="1861" y="570511"/>
                </a:lnTo>
                <a:lnTo>
                  <a:pt x="0" y="618870"/>
                </a:lnTo>
                <a:lnTo>
                  <a:pt x="0" y="4173753"/>
                </a:lnTo>
                <a:lnTo>
                  <a:pt x="1861" y="4222119"/>
                </a:lnTo>
                <a:lnTo>
                  <a:pt x="7353" y="4269468"/>
                </a:lnTo>
                <a:lnTo>
                  <a:pt x="16339" y="4315661"/>
                </a:lnTo>
                <a:lnTo>
                  <a:pt x="28681" y="4360561"/>
                </a:lnTo>
                <a:lnTo>
                  <a:pt x="44242" y="4404030"/>
                </a:lnTo>
                <a:lnTo>
                  <a:pt x="62883" y="4445931"/>
                </a:lnTo>
                <a:lnTo>
                  <a:pt x="84469" y="4486125"/>
                </a:lnTo>
                <a:lnTo>
                  <a:pt x="108860" y="4524476"/>
                </a:lnTo>
                <a:lnTo>
                  <a:pt x="135920" y="4560846"/>
                </a:lnTo>
                <a:lnTo>
                  <a:pt x="165511" y="4595097"/>
                </a:lnTo>
                <a:lnTo>
                  <a:pt x="197496" y="4627092"/>
                </a:lnTo>
                <a:lnTo>
                  <a:pt x="231736" y="4656693"/>
                </a:lnTo>
                <a:lnTo>
                  <a:pt x="268096" y="4683762"/>
                </a:lnTo>
                <a:lnTo>
                  <a:pt x="306436" y="4708161"/>
                </a:lnTo>
                <a:lnTo>
                  <a:pt x="346621" y="4729754"/>
                </a:lnTo>
                <a:lnTo>
                  <a:pt x="388511" y="4748403"/>
                </a:lnTo>
                <a:lnTo>
                  <a:pt x="431970" y="4763969"/>
                </a:lnTo>
                <a:lnTo>
                  <a:pt x="476860" y="4776316"/>
                </a:lnTo>
                <a:lnTo>
                  <a:pt x="523044" y="4785305"/>
                </a:lnTo>
                <a:lnTo>
                  <a:pt x="570385" y="4790800"/>
                </a:lnTo>
                <a:lnTo>
                  <a:pt x="618744" y="4792662"/>
                </a:lnTo>
                <a:lnTo>
                  <a:pt x="3093720" y="4792662"/>
                </a:lnTo>
                <a:lnTo>
                  <a:pt x="3142078" y="4790800"/>
                </a:lnTo>
                <a:lnTo>
                  <a:pt x="3189419" y="4785305"/>
                </a:lnTo>
                <a:lnTo>
                  <a:pt x="3235603" y="4776316"/>
                </a:lnTo>
                <a:lnTo>
                  <a:pt x="3280493" y="4763969"/>
                </a:lnTo>
                <a:lnTo>
                  <a:pt x="3323952" y="4748403"/>
                </a:lnTo>
                <a:lnTo>
                  <a:pt x="3365842" y="4729754"/>
                </a:lnTo>
                <a:lnTo>
                  <a:pt x="3406027" y="4708161"/>
                </a:lnTo>
                <a:lnTo>
                  <a:pt x="3444367" y="4683762"/>
                </a:lnTo>
                <a:lnTo>
                  <a:pt x="3480727" y="4656693"/>
                </a:lnTo>
                <a:lnTo>
                  <a:pt x="3514967" y="4627092"/>
                </a:lnTo>
                <a:lnTo>
                  <a:pt x="3546952" y="4595097"/>
                </a:lnTo>
                <a:lnTo>
                  <a:pt x="3576543" y="4560846"/>
                </a:lnTo>
                <a:lnTo>
                  <a:pt x="3603603" y="4524476"/>
                </a:lnTo>
                <a:lnTo>
                  <a:pt x="3627994" y="4486125"/>
                </a:lnTo>
                <a:lnTo>
                  <a:pt x="3649580" y="4445931"/>
                </a:lnTo>
                <a:lnTo>
                  <a:pt x="3668221" y="4404030"/>
                </a:lnTo>
                <a:lnTo>
                  <a:pt x="3683782" y="4360561"/>
                </a:lnTo>
                <a:lnTo>
                  <a:pt x="3696124" y="4315661"/>
                </a:lnTo>
                <a:lnTo>
                  <a:pt x="3705110" y="4269468"/>
                </a:lnTo>
                <a:lnTo>
                  <a:pt x="3710602" y="4222119"/>
                </a:lnTo>
                <a:lnTo>
                  <a:pt x="3712463" y="4173753"/>
                </a:lnTo>
                <a:lnTo>
                  <a:pt x="3712463" y="618871"/>
                </a:lnTo>
                <a:lnTo>
                  <a:pt x="3710602" y="570511"/>
                </a:lnTo>
                <a:lnTo>
                  <a:pt x="3705110" y="523168"/>
                </a:lnTo>
                <a:lnTo>
                  <a:pt x="3696124" y="476980"/>
                </a:lnTo>
                <a:lnTo>
                  <a:pt x="3683782" y="432085"/>
                </a:lnTo>
                <a:lnTo>
                  <a:pt x="3668221" y="388620"/>
                </a:lnTo>
                <a:lnTo>
                  <a:pt x="3649580" y="346722"/>
                </a:lnTo>
                <a:lnTo>
                  <a:pt x="3627994" y="306530"/>
                </a:lnTo>
                <a:lnTo>
                  <a:pt x="3603603" y="268182"/>
                </a:lnTo>
                <a:lnTo>
                  <a:pt x="3576543" y="231813"/>
                </a:lnTo>
                <a:lnTo>
                  <a:pt x="3546952" y="197564"/>
                </a:lnTo>
                <a:lnTo>
                  <a:pt x="3514967" y="165570"/>
                </a:lnTo>
                <a:lnTo>
                  <a:pt x="3480727" y="135970"/>
                </a:lnTo>
                <a:lnTo>
                  <a:pt x="3444367" y="108901"/>
                </a:lnTo>
                <a:lnTo>
                  <a:pt x="3406027" y="84502"/>
                </a:lnTo>
                <a:lnTo>
                  <a:pt x="3365842" y="62909"/>
                </a:lnTo>
                <a:lnTo>
                  <a:pt x="3323952" y="44260"/>
                </a:lnTo>
                <a:lnTo>
                  <a:pt x="3280493" y="28693"/>
                </a:lnTo>
                <a:lnTo>
                  <a:pt x="3235603" y="16346"/>
                </a:lnTo>
                <a:lnTo>
                  <a:pt x="3189419" y="7356"/>
                </a:lnTo>
                <a:lnTo>
                  <a:pt x="3142078" y="1862"/>
                </a:lnTo>
                <a:lnTo>
                  <a:pt x="30937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38743" y="1545716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3" y="523168"/>
                </a:lnTo>
                <a:lnTo>
                  <a:pt x="16339" y="476980"/>
                </a:lnTo>
                <a:lnTo>
                  <a:pt x="28681" y="432085"/>
                </a:lnTo>
                <a:lnTo>
                  <a:pt x="44242" y="388620"/>
                </a:lnTo>
                <a:lnTo>
                  <a:pt x="62883" y="346722"/>
                </a:lnTo>
                <a:lnTo>
                  <a:pt x="84469" y="306530"/>
                </a:lnTo>
                <a:lnTo>
                  <a:pt x="108860" y="268182"/>
                </a:lnTo>
                <a:lnTo>
                  <a:pt x="135920" y="231813"/>
                </a:lnTo>
                <a:lnTo>
                  <a:pt x="165511" y="197564"/>
                </a:lnTo>
                <a:lnTo>
                  <a:pt x="197496" y="165570"/>
                </a:lnTo>
                <a:lnTo>
                  <a:pt x="231736" y="135970"/>
                </a:lnTo>
                <a:lnTo>
                  <a:pt x="268096" y="108901"/>
                </a:lnTo>
                <a:lnTo>
                  <a:pt x="306436" y="84502"/>
                </a:lnTo>
                <a:lnTo>
                  <a:pt x="346621" y="62909"/>
                </a:lnTo>
                <a:lnTo>
                  <a:pt x="388511" y="44260"/>
                </a:lnTo>
                <a:lnTo>
                  <a:pt x="431970" y="28693"/>
                </a:lnTo>
                <a:lnTo>
                  <a:pt x="476860" y="16346"/>
                </a:lnTo>
                <a:lnTo>
                  <a:pt x="523044" y="7356"/>
                </a:lnTo>
                <a:lnTo>
                  <a:pt x="570385" y="1862"/>
                </a:lnTo>
                <a:lnTo>
                  <a:pt x="618744" y="0"/>
                </a:lnTo>
                <a:lnTo>
                  <a:pt x="3093720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3" y="618871"/>
                </a:lnTo>
                <a:lnTo>
                  <a:pt x="3712463" y="4173753"/>
                </a:lnTo>
                <a:lnTo>
                  <a:pt x="3710602" y="4222119"/>
                </a:lnTo>
                <a:lnTo>
                  <a:pt x="3705110" y="4269468"/>
                </a:lnTo>
                <a:lnTo>
                  <a:pt x="3696124" y="4315661"/>
                </a:lnTo>
                <a:lnTo>
                  <a:pt x="3683782" y="4360561"/>
                </a:lnTo>
                <a:lnTo>
                  <a:pt x="3668221" y="4404030"/>
                </a:lnTo>
                <a:lnTo>
                  <a:pt x="3649580" y="4445931"/>
                </a:lnTo>
                <a:lnTo>
                  <a:pt x="3627994" y="4486125"/>
                </a:lnTo>
                <a:lnTo>
                  <a:pt x="3603603" y="4524476"/>
                </a:lnTo>
                <a:lnTo>
                  <a:pt x="3576543" y="4560846"/>
                </a:lnTo>
                <a:lnTo>
                  <a:pt x="3546952" y="4595097"/>
                </a:lnTo>
                <a:lnTo>
                  <a:pt x="3514967" y="4627092"/>
                </a:lnTo>
                <a:lnTo>
                  <a:pt x="3480727" y="4656693"/>
                </a:lnTo>
                <a:lnTo>
                  <a:pt x="3444367" y="4683762"/>
                </a:lnTo>
                <a:lnTo>
                  <a:pt x="3406027" y="4708161"/>
                </a:lnTo>
                <a:lnTo>
                  <a:pt x="3365842" y="4729754"/>
                </a:lnTo>
                <a:lnTo>
                  <a:pt x="3323952" y="4748403"/>
                </a:lnTo>
                <a:lnTo>
                  <a:pt x="3280493" y="4763969"/>
                </a:lnTo>
                <a:lnTo>
                  <a:pt x="3235603" y="4776316"/>
                </a:lnTo>
                <a:lnTo>
                  <a:pt x="3189419" y="4785305"/>
                </a:lnTo>
                <a:lnTo>
                  <a:pt x="3142078" y="4790800"/>
                </a:lnTo>
                <a:lnTo>
                  <a:pt x="3093720" y="4792662"/>
                </a:lnTo>
                <a:lnTo>
                  <a:pt x="618744" y="4792662"/>
                </a:lnTo>
                <a:lnTo>
                  <a:pt x="570385" y="4790800"/>
                </a:lnTo>
                <a:lnTo>
                  <a:pt x="523044" y="4785305"/>
                </a:lnTo>
                <a:lnTo>
                  <a:pt x="476860" y="4776316"/>
                </a:lnTo>
                <a:lnTo>
                  <a:pt x="431970" y="4763969"/>
                </a:lnTo>
                <a:lnTo>
                  <a:pt x="388511" y="4748403"/>
                </a:lnTo>
                <a:lnTo>
                  <a:pt x="346621" y="4729754"/>
                </a:lnTo>
                <a:lnTo>
                  <a:pt x="306436" y="4708161"/>
                </a:lnTo>
                <a:lnTo>
                  <a:pt x="268096" y="4683762"/>
                </a:lnTo>
                <a:lnTo>
                  <a:pt x="231736" y="4656693"/>
                </a:lnTo>
                <a:lnTo>
                  <a:pt x="197496" y="4627092"/>
                </a:lnTo>
                <a:lnTo>
                  <a:pt x="165511" y="4595097"/>
                </a:lnTo>
                <a:lnTo>
                  <a:pt x="135920" y="4560846"/>
                </a:lnTo>
                <a:lnTo>
                  <a:pt x="108860" y="4524476"/>
                </a:lnTo>
                <a:lnTo>
                  <a:pt x="84469" y="4486125"/>
                </a:lnTo>
                <a:lnTo>
                  <a:pt x="62883" y="4445931"/>
                </a:lnTo>
                <a:lnTo>
                  <a:pt x="44242" y="4404030"/>
                </a:lnTo>
                <a:lnTo>
                  <a:pt x="28681" y="4360561"/>
                </a:lnTo>
                <a:lnTo>
                  <a:pt x="16339" y="4315661"/>
                </a:lnTo>
                <a:lnTo>
                  <a:pt x="7353" y="4269468"/>
                </a:lnTo>
                <a:lnTo>
                  <a:pt x="1861" y="4222119"/>
                </a:lnTo>
                <a:lnTo>
                  <a:pt x="0" y="4173753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07947" y="1714627"/>
            <a:ext cx="75882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b="1" spc="30" dirty="0">
                <a:solidFill>
                  <a:srgbClr val="C00000"/>
                </a:solidFill>
                <a:latin typeface="Georgia"/>
                <a:cs typeface="Georgia"/>
              </a:rPr>
              <a:t>LLM</a:t>
            </a:r>
            <a:endParaRPr sz="2350">
              <a:latin typeface="Georgia"/>
              <a:cs typeface="Georg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32</a:t>
            </a:fld>
            <a:endParaRPr spc="5" dirty="0"/>
          </a:p>
        </p:txBody>
      </p:sp>
      <p:sp>
        <p:nvSpPr>
          <p:cNvPr id="9" name="object 9"/>
          <p:cNvSpPr txBox="1"/>
          <p:nvPr/>
        </p:nvSpPr>
        <p:spPr>
          <a:xfrm>
            <a:off x="4929123" y="1714627"/>
            <a:ext cx="241554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Agentic</a:t>
            </a:r>
            <a:r>
              <a:rPr sz="2350" b="1" spc="-5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System</a:t>
            </a:r>
            <a:endParaRPr sz="235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300" y="2460307"/>
            <a:ext cx="2602865" cy="291020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Following</a:t>
            </a:r>
            <a:r>
              <a:rPr sz="1800" spc="-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Instructions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spc="-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Completion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Accuracy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Hallucination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Consistency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Toxicity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Guardrails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33510" y="1714627"/>
            <a:ext cx="3267710" cy="45726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99770">
              <a:lnSpc>
                <a:spcPct val="100000"/>
              </a:lnSpc>
              <a:spcBef>
                <a:spcPts val="130"/>
              </a:spcBef>
            </a:pPr>
            <a:r>
              <a:rPr sz="2350" b="1" spc="10" dirty="0">
                <a:solidFill>
                  <a:srgbClr val="C00000"/>
                </a:solidFill>
                <a:latin typeface="Georgia"/>
                <a:cs typeface="Georgia"/>
              </a:rPr>
              <a:t>Application</a:t>
            </a:r>
            <a:endParaRPr sz="235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5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Overall</a:t>
            </a:r>
            <a:r>
              <a:rPr sz="1800" spc="-2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Performance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Error</a:t>
            </a:r>
            <a:r>
              <a:rPr sz="1800" spc="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Rate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Latency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Scalability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Cost</a:t>
            </a:r>
            <a:r>
              <a:rPr sz="1800" spc="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Efficiency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Safety &amp;</a:t>
            </a:r>
            <a:r>
              <a:rPr sz="1800" spc="-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Security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Identity/Access</a:t>
            </a:r>
            <a:r>
              <a:rPr sz="1800" spc="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management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Data</a:t>
            </a:r>
            <a:r>
              <a:rPr sz="1800" spc="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Integrity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UI/UX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Networking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2333" y="2460307"/>
            <a:ext cx="3171825" cy="332232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Proper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Decomposition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Efficient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 Execution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Faithfulness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Correct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Tool</a:t>
            </a:r>
            <a:r>
              <a:rPr sz="1800" spc="1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Selection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Answer/Retrieval</a:t>
            </a:r>
            <a:r>
              <a:rPr sz="18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Relevance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Task</a:t>
            </a:r>
            <a:r>
              <a:rPr sz="18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Completion/Success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Knowledge</a:t>
            </a:r>
            <a:r>
              <a:rPr sz="1800" spc="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Retention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Reliability/Robustness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972" y="453390"/>
            <a:ext cx="3277590" cy="346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715" y="353949"/>
            <a:ext cx="3662679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Evaluating</a:t>
            </a:r>
            <a:r>
              <a:rPr sz="2800" spc="-50" dirty="0"/>
              <a:t> </a:t>
            </a:r>
            <a:r>
              <a:rPr sz="2800" dirty="0"/>
              <a:t>Agents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30" dirty="0">
                <a:solidFill>
                  <a:srgbClr val="C00000"/>
                </a:solidFill>
              </a:rPr>
              <a:t>How </a:t>
            </a:r>
            <a:r>
              <a:rPr sz="2350" spc="0" dirty="0">
                <a:solidFill>
                  <a:srgbClr val="C00000"/>
                </a:solidFill>
              </a:rPr>
              <a:t>to </a:t>
            </a:r>
            <a:r>
              <a:rPr sz="2350" spc="10" dirty="0">
                <a:solidFill>
                  <a:srgbClr val="C00000"/>
                </a:solidFill>
              </a:rPr>
              <a:t>evaluate</a:t>
            </a:r>
            <a:r>
              <a:rPr sz="2350" spc="-5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output</a:t>
            </a:r>
            <a:endParaRPr sz="2350"/>
          </a:p>
        </p:txBody>
      </p:sp>
      <p:sp>
        <p:nvSpPr>
          <p:cNvPr id="4" name="object 4"/>
          <p:cNvSpPr/>
          <p:nvPr/>
        </p:nvSpPr>
        <p:spPr>
          <a:xfrm>
            <a:off x="941832" y="1911629"/>
            <a:ext cx="932688" cy="932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31441" y="2244661"/>
            <a:ext cx="154686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Code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based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5" dirty="0">
                <a:solidFill>
                  <a:srgbClr val="2583C5"/>
                </a:solidFill>
                <a:latin typeface="Georgia"/>
                <a:cs typeface="Georgia"/>
              </a:rPr>
              <a:t>evals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6383" y="3192094"/>
            <a:ext cx="1243584" cy="1243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272" y="4783518"/>
            <a:ext cx="749808" cy="7591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31441" y="3684333"/>
            <a:ext cx="129222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LLM-as-judge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33</a:t>
            </a:fld>
            <a:endParaRPr spc="5" dirty="0"/>
          </a:p>
        </p:txBody>
      </p:sp>
      <p:sp>
        <p:nvSpPr>
          <p:cNvPr id="9" name="object 9"/>
          <p:cNvSpPr txBox="1"/>
          <p:nvPr/>
        </p:nvSpPr>
        <p:spPr>
          <a:xfrm>
            <a:off x="2131441" y="5033200"/>
            <a:ext cx="176720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Human</a:t>
            </a:r>
            <a:r>
              <a:rPr sz="155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Annotators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9244" y="2775013"/>
            <a:ext cx="3002915" cy="1000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550" spc="10" dirty="0">
                <a:solidFill>
                  <a:srgbClr val="C00000"/>
                </a:solidFill>
                <a:latin typeface="Georgia"/>
                <a:cs typeface="Georgia"/>
              </a:rPr>
              <a:t>Quantitative </a:t>
            </a:r>
            <a:r>
              <a:rPr sz="1550" spc="25" dirty="0">
                <a:solidFill>
                  <a:srgbClr val="C00000"/>
                </a:solidFill>
                <a:latin typeface="Georgia"/>
                <a:cs typeface="Georgia"/>
              </a:rPr>
              <a:t>and/or</a:t>
            </a:r>
            <a:r>
              <a:rPr sz="1550" spc="5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C00000"/>
                </a:solidFill>
                <a:latin typeface="Georgia"/>
                <a:cs typeface="Georgia"/>
              </a:rPr>
              <a:t>Discrete?</a:t>
            </a:r>
            <a:endParaRPr sz="155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550" spc="10" dirty="0">
                <a:solidFill>
                  <a:srgbClr val="C00000"/>
                </a:solidFill>
                <a:latin typeface="Georgia"/>
                <a:cs typeface="Georgia"/>
              </a:rPr>
              <a:t>Probabilistic/Deterministic?</a:t>
            </a:r>
            <a:endParaRPr sz="155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550" spc="15" dirty="0">
                <a:solidFill>
                  <a:srgbClr val="C00000"/>
                </a:solidFill>
                <a:latin typeface="Georgia"/>
                <a:cs typeface="Georgia"/>
              </a:rPr>
              <a:t>Ground </a:t>
            </a:r>
            <a:r>
              <a:rPr sz="1550" spc="25" dirty="0">
                <a:solidFill>
                  <a:srgbClr val="C00000"/>
                </a:solidFill>
                <a:latin typeface="Georgia"/>
                <a:cs typeface="Georgia"/>
              </a:rPr>
              <a:t>Truth</a:t>
            </a:r>
            <a:r>
              <a:rPr sz="1550" spc="-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C00000"/>
                </a:solidFill>
                <a:latin typeface="Georgia"/>
                <a:cs typeface="Georgia"/>
              </a:rPr>
              <a:t>Exists?</a:t>
            </a:r>
            <a:endParaRPr sz="155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550" spc="15" dirty="0">
                <a:solidFill>
                  <a:srgbClr val="C00000"/>
                </a:solidFill>
                <a:latin typeface="Georgia"/>
                <a:cs typeface="Georgia"/>
              </a:rPr>
              <a:t>Cost</a:t>
            </a:r>
            <a:r>
              <a:rPr sz="1550" spc="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550" spc="15" dirty="0">
                <a:solidFill>
                  <a:srgbClr val="C00000"/>
                </a:solidFill>
                <a:latin typeface="Georgia"/>
                <a:cs typeface="Georgia"/>
              </a:rPr>
              <a:t>sensitive?</a:t>
            </a:r>
            <a:endParaRPr sz="1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217" y="402590"/>
            <a:ext cx="5213362" cy="346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715" y="303593"/>
            <a:ext cx="5229860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Agents: </a:t>
            </a:r>
            <a:r>
              <a:rPr sz="2800" spc="-15" dirty="0"/>
              <a:t>Technology</a:t>
            </a:r>
            <a:r>
              <a:rPr sz="2800" spc="40" dirty="0"/>
              <a:t> </a:t>
            </a:r>
            <a:r>
              <a:rPr sz="2800" spc="-10" dirty="0"/>
              <a:t>Frontier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25" dirty="0">
                <a:solidFill>
                  <a:srgbClr val="C00000"/>
                </a:solidFill>
              </a:rPr>
              <a:t>Agent</a:t>
            </a:r>
            <a:r>
              <a:rPr sz="2350" spc="-35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Challenges</a:t>
            </a:r>
            <a:endParaRPr sz="2350"/>
          </a:p>
        </p:txBody>
      </p:sp>
      <p:sp>
        <p:nvSpPr>
          <p:cNvPr id="4" name="object 4"/>
          <p:cNvSpPr/>
          <p:nvPr/>
        </p:nvSpPr>
        <p:spPr>
          <a:xfrm>
            <a:off x="2240279" y="1353692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3" y="523168"/>
                </a:lnTo>
                <a:lnTo>
                  <a:pt x="16339" y="476980"/>
                </a:lnTo>
                <a:lnTo>
                  <a:pt x="28681" y="432085"/>
                </a:lnTo>
                <a:lnTo>
                  <a:pt x="44242" y="388620"/>
                </a:lnTo>
                <a:lnTo>
                  <a:pt x="62883" y="346722"/>
                </a:lnTo>
                <a:lnTo>
                  <a:pt x="84469" y="306530"/>
                </a:lnTo>
                <a:lnTo>
                  <a:pt x="108860" y="268182"/>
                </a:lnTo>
                <a:lnTo>
                  <a:pt x="135920" y="231813"/>
                </a:lnTo>
                <a:lnTo>
                  <a:pt x="165511" y="197564"/>
                </a:lnTo>
                <a:lnTo>
                  <a:pt x="197496" y="165570"/>
                </a:lnTo>
                <a:lnTo>
                  <a:pt x="231736" y="135970"/>
                </a:lnTo>
                <a:lnTo>
                  <a:pt x="268096" y="108901"/>
                </a:lnTo>
                <a:lnTo>
                  <a:pt x="306436" y="84502"/>
                </a:lnTo>
                <a:lnTo>
                  <a:pt x="346621" y="62909"/>
                </a:lnTo>
                <a:lnTo>
                  <a:pt x="388511" y="44260"/>
                </a:lnTo>
                <a:lnTo>
                  <a:pt x="431970" y="28693"/>
                </a:lnTo>
                <a:lnTo>
                  <a:pt x="476860" y="16346"/>
                </a:lnTo>
                <a:lnTo>
                  <a:pt x="523044" y="7356"/>
                </a:lnTo>
                <a:lnTo>
                  <a:pt x="570385" y="1862"/>
                </a:lnTo>
                <a:lnTo>
                  <a:pt x="618744" y="0"/>
                </a:lnTo>
                <a:lnTo>
                  <a:pt x="3093720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4" y="618871"/>
                </a:lnTo>
                <a:lnTo>
                  <a:pt x="3712464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4"/>
                </a:lnTo>
                <a:lnTo>
                  <a:pt x="3668221" y="4403990"/>
                </a:lnTo>
                <a:lnTo>
                  <a:pt x="3649580" y="4445889"/>
                </a:lnTo>
                <a:lnTo>
                  <a:pt x="3627994" y="4486082"/>
                </a:lnTo>
                <a:lnTo>
                  <a:pt x="3603603" y="4524432"/>
                </a:lnTo>
                <a:lnTo>
                  <a:pt x="3576543" y="4560800"/>
                </a:lnTo>
                <a:lnTo>
                  <a:pt x="3546952" y="4595050"/>
                </a:lnTo>
                <a:lnTo>
                  <a:pt x="3514967" y="4627044"/>
                </a:lnTo>
                <a:lnTo>
                  <a:pt x="3480727" y="4656644"/>
                </a:lnTo>
                <a:lnTo>
                  <a:pt x="3444367" y="4683712"/>
                </a:lnTo>
                <a:lnTo>
                  <a:pt x="3406027" y="4708112"/>
                </a:lnTo>
                <a:lnTo>
                  <a:pt x="3365842" y="4729704"/>
                </a:lnTo>
                <a:lnTo>
                  <a:pt x="3323952" y="4748352"/>
                </a:lnTo>
                <a:lnTo>
                  <a:pt x="3280493" y="4763918"/>
                </a:lnTo>
                <a:lnTo>
                  <a:pt x="3235603" y="4776265"/>
                </a:lnTo>
                <a:lnTo>
                  <a:pt x="3189419" y="4785255"/>
                </a:lnTo>
                <a:lnTo>
                  <a:pt x="3142078" y="4790749"/>
                </a:lnTo>
                <a:lnTo>
                  <a:pt x="3093720" y="4792611"/>
                </a:lnTo>
                <a:lnTo>
                  <a:pt x="618744" y="4792611"/>
                </a:lnTo>
                <a:lnTo>
                  <a:pt x="570385" y="4790749"/>
                </a:lnTo>
                <a:lnTo>
                  <a:pt x="523044" y="4785255"/>
                </a:lnTo>
                <a:lnTo>
                  <a:pt x="476860" y="4776265"/>
                </a:lnTo>
                <a:lnTo>
                  <a:pt x="431970" y="4763918"/>
                </a:lnTo>
                <a:lnTo>
                  <a:pt x="388511" y="4748352"/>
                </a:lnTo>
                <a:lnTo>
                  <a:pt x="346621" y="4729704"/>
                </a:lnTo>
                <a:lnTo>
                  <a:pt x="306436" y="4708112"/>
                </a:lnTo>
                <a:lnTo>
                  <a:pt x="268096" y="4683712"/>
                </a:lnTo>
                <a:lnTo>
                  <a:pt x="231736" y="4656644"/>
                </a:lnTo>
                <a:lnTo>
                  <a:pt x="197496" y="4627044"/>
                </a:lnTo>
                <a:lnTo>
                  <a:pt x="165511" y="4595050"/>
                </a:lnTo>
                <a:lnTo>
                  <a:pt x="135920" y="4560800"/>
                </a:lnTo>
                <a:lnTo>
                  <a:pt x="108860" y="4524432"/>
                </a:lnTo>
                <a:lnTo>
                  <a:pt x="84469" y="4486082"/>
                </a:lnTo>
                <a:lnTo>
                  <a:pt x="62883" y="4445889"/>
                </a:lnTo>
                <a:lnTo>
                  <a:pt x="44242" y="4403990"/>
                </a:lnTo>
                <a:lnTo>
                  <a:pt x="28681" y="4360524"/>
                </a:lnTo>
                <a:lnTo>
                  <a:pt x="16339" y="4315626"/>
                </a:lnTo>
                <a:lnTo>
                  <a:pt x="7353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6208" y="1353692"/>
            <a:ext cx="3712845" cy="4792980"/>
          </a:xfrm>
          <a:custGeom>
            <a:avLst/>
            <a:gdLst/>
            <a:ahLst/>
            <a:cxnLst/>
            <a:rect l="l" t="t" r="r" b="b"/>
            <a:pathLst>
              <a:path w="3712845" h="4792980">
                <a:moveTo>
                  <a:pt x="0" y="618871"/>
                </a:moveTo>
                <a:lnTo>
                  <a:pt x="1861" y="570511"/>
                </a:lnTo>
                <a:lnTo>
                  <a:pt x="7353" y="523168"/>
                </a:lnTo>
                <a:lnTo>
                  <a:pt x="16339" y="476980"/>
                </a:lnTo>
                <a:lnTo>
                  <a:pt x="28681" y="432085"/>
                </a:lnTo>
                <a:lnTo>
                  <a:pt x="44242" y="388620"/>
                </a:lnTo>
                <a:lnTo>
                  <a:pt x="62883" y="346722"/>
                </a:lnTo>
                <a:lnTo>
                  <a:pt x="84469" y="306530"/>
                </a:lnTo>
                <a:lnTo>
                  <a:pt x="108860" y="268182"/>
                </a:lnTo>
                <a:lnTo>
                  <a:pt x="135920" y="231813"/>
                </a:lnTo>
                <a:lnTo>
                  <a:pt x="165511" y="197564"/>
                </a:lnTo>
                <a:lnTo>
                  <a:pt x="197496" y="165570"/>
                </a:lnTo>
                <a:lnTo>
                  <a:pt x="231736" y="135970"/>
                </a:lnTo>
                <a:lnTo>
                  <a:pt x="268096" y="108901"/>
                </a:lnTo>
                <a:lnTo>
                  <a:pt x="306436" y="84502"/>
                </a:lnTo>
                <a:lnTo>
                  <a:pt x="346621" y="62909"/>
                </a:lnTo>
                <a:lnTo>
                  <a:pt x="388511" y="44260"/>
                </a:lnTo>
                <a:lnTo>
                  <a:pt x="431970" y="28693"/>
                </a:lnTo>
                <a:lnTo>
                  <a:pt x="476860" y="16346"/>
                </a:lnTo>
                <a:lnTo>
                  <a:pt x="523044" y="7356"/>
                </a:lnTo>
                <a:lnTo>
                  <a:pt x="570385" y="1862"/>
                </a:lnTo>
                <a:lnTo>
                  <a:pt x="618743" y="0"/>
                </a:lnTo>
                <a:lnTo>
                  <a:pt x="3093719" y="0"/>
                </a:lnTo>
                <a:lnTo>
                  <a:pt x="3142078" y="1862"/>
                </a:lnTo>
                <a:lnTo>
                  <a:pt x="3189419" y="7356"/>
                </a:lnTo>
                <a:lnTo>
                  <a:pt x="3235603" y="16346"/>
                </a:lnTo>
                <a:lnTo>
                  <a:pt x="3280493" y="28693"/>
                </a:lnTo>
                <a:lnTo>
                  <a:pt x="3323952" y="44260"/>
                </a:lnTo>
                <a:lnTo>
                  <a:pt x="3365842" y="62909"/>
                </a:lnTo>
                <a:lnTo>
                  <a:pt x="3406027" y="84502"/>
                </a:lnTo>
                <a:lnTo>
                  <a:pt x="3444367" y="108901"/>
                </a:lnTo>
                <a:lnTo>
                  <a:pt x="3480727" y="135970"/>
                </a:lnTo>
                <a:lnTo>
                  <a:pt x="3514967" y="165570"/>
                </a:lnTo>
                <a:lnTo>
                  <a:pt x="3546952" y="197564"/>
                </a:lnTo>
                <a:lnTo>
                  <a:pt x="3576543" y="231813"/>
                </a:lnTo>
                <a:lnTo>
                  <a:pt x="3603603" y="268182"/>
                </a:lnTo>
                <a:lnTo>
                  <a:pt x="3627994" y="306530"/>
                </a:lnTo>
                <a:lnTo>
                  <a:pt x="3649580" y="346722"/>
                </a:lnTo>
                <a:lnTo>
                  <a:pt x="3668221" y="388620"/>
                </a:lnTo>
                <a:lnTo>
                  <a:pt x="3683782" y="432085"/>
                </a:lnTo>
                <a:lnTo>
                  <a:pt x="3696124" y="476980"/>
                </a:lnTo>
                <a:lnTo>
                  <a:pt x="3705110" y="523168"/>
                </a:lnTo>
                <a:lnTo>
                  <a:pt x="3710602" y="570511"/>
                </a:lnTo>
                <a:lnTo>
                  <a:pt x="3712464" y="618871"/>
                </a:lnTo>
                <a:lnTo>
                  <a:pt x="3712464" y="4173728"/>
                </a:lnTo>
                <a:lnTo>
                  <a:pt x="3710602" y="4222091"/>
                </a:lnTo>
                <a:lnTo>
                  <a:pt x="3705110" y="4269436"/>
                </a:lnTo>
                <a:lnTo>
                  <a:pt x="3696124" y="4315626"/>
                </a:lnTo>
                <a:lnTo>
                  <a:pt x="3683782" y="4360524"/>
                </a:lnTo>
                <a:lnTo>
                  <a:pt x="3668221" y="4403990"/>
                </a:lnTo>
                <a:lnTo>
                  <a:pt x="3649580" y="4445889"/>
                </a:lnTo>
                <a:lnTo>
                  <a:pt x="3627994" y="4486082"/>
                </a:lnTo>
                <a:lnTo>
                  <a:pt x="3603603" y="4524432"/>
                </a:lnTo>
                <a:lnTo>
                  <a:pt x="3576543" y="4560800"/>
                </a:lnTo>
                <a:lnTo>
                  <a:pt x="3546952" y="4595050"/>
                </a:lnTo>
                <a:lnTo>
                  <a:pt x="3514967" y="4627044"/>
                </a:lnTo>
                <a:lnTo>
                  <a:pt x="3480727" y="4656644"/>
                </a:lnTo>
                <a:lnTo>
                  <a:pt x="3444367" y="4683712"/>
                </a:lnTo>
                <a:lnTo>
                  <a:pt x="3406027" y="4708112"/>
                </a:lnTo>
                <a:lnTo>
                  <a:pt x="3365842" y="4729704"/>
                </a:lnTo>
                <a:lnTo>
                  <a:pt x="3323952" y="4748352"/>
                </a:lnTo>
                <a:lnTo>
                  <a:pt x="3280493" y="4763918"/>
                </a:lnTo>
                <a:lnTo>
                  <a:pt x="3235603" y="4776265"/>
                </a:lnTo>
                <a:lnTo>
                  <a:pt x="3189419" y="4785255"/>
                </a:lnTo>
                <a:lnTo>
                  <a:pt x="3142078" y="4790749"/>
                </a:lnTo>
                <a:lnTo>
                  <a:pt x="3093719" y="4792611"/>
                </a:lnTo>
                <a:lnTo>
                  <a:pt x="618743" y="4792611"/>
                </a:lnTo>
                <a:lnTo>
                  <a:pt x="570385" y="4790749"/>
                </a:lnTo>
                <a:lnTo>
                  <a:pt x="523044" y="4785255"/>
                </a:lnTo>
                <a:lnTo>
                  <a:pt x="476860" y="4776265"/>
                </a:lnTo>
                <a:lnTo>
                  <a:pt x="431970" y="4763918"/>
                </a:lnTo>
                <a:lnTo>
                  <a:pt x="388511" y="4748352"/>
                </a:lnTo>
                <a:lnTo>
                  <a:pt x="346621" y="4729704"/>
                </a:lnTo>
                <a:lnTo>
                  <a:pt x="306436" y="4708112"/>
                </a:lnTo>
                <a:lnTo>
                  <a:pt x="268096" y="4683712"/>
                </a:lnTo>
                <a:lnTo>
                  <a:pt x="231736" y="4656644"/>
                </a:lnTo>
                <a:lnTo>
                  <a:pt x="197496" y="4627044"/>
                </a:lnTo>
                <a:lnTo>
                  <a:pt x="165511" y="4595050"/>
                </a:lnTo>
                <a:lnTo>
                  <a:pt x="135920" y="4560800"/>
                </a:lnTo>
                <a:lnTo>
                  <a:pt x="108860" y="4524432"/>
                </a:lnTo>
                <a:lnTo>
                  <a:pt x="84469" y="4486082"/>
                </a:lnTo>
                <a:lnTo>
                  <a:pt x="62883" y="4445889"/>
                </a:lnTo>
                <a:lnTo>
                  <a:pt x="44242" y="4403990"/>
                </a:lnTo>
                <a:lnTo>
                  <a:pt x="28681" y="4360524"/>
                </a:lnTo>
                <a:lnTo>
                  <a:pt x="16339" y="4315626"/>
                </a:lnTo>
                <a:lnTo>
                  <a:pt x="7353" y="4269436"/>
                </a:lnTo>
                <a:lnTo>
                  <a:pt x="1861" y="4222091"/>
                </a:lnTo>
                <a:lnTo>
                  <a:pt x="0" y="4173728"/>
                </a:lnTo>
                <a:lnTo>
                  <a:pt x="0" y="61887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03804" y="1521967"/>
            <a:ext cx="2276475" cy="20078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20140">
              <a:lnSpc>
                <a:spcPct val="100000"/>
              </a:lnSpc>
              <a:spcBef>
                <a:spcPts val="130"/>
              </a:spcBef>
            </a:pPr>
            <a:r>
              <a:rPr sz="2350" b="1" spc="25" dirty="0">
                <a:solidFill>
                  <a:srgbClr val="C00000"/>
                </a:solidFill>
                <a:latin typeface="Georgia"/>
                <a:cs typeface="Georgia"/>
              </a:rPr>
              <a:t>Models</a:t>
            </a:r>
            <a:endParaRPr sz="23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Output</a:t>
            </a:r>
            <a:r>
              <a:rPr sz="1800" spc="-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Evaluation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Model</a:t>
            </a:r>
            <a:r>
              <a:rPr sz="180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limitations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Hallucinations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34</a:t>
            </a:fld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6713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Agent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0" dirty="0">
                <a:solidFill>
                  <a:srgbClr val="2583C5"/>
                </a:solidFill>
                <a:latin typeface="Georgia"/>
                <a:cs typeface="Georgia"/>
              </a:rPr>
              <a:t>Path</a:t>
            </a:r>
            <a:r>
              <a:rPr sz="1800" b="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Evaluation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Context</a:t>
            </a:r>
            <a:r>
              <a:rPr sz="1800" b="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Management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Convoluted</a:t>
            </a:r>
            <a:r>
              <a:rPr sz="1800" b="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Debugging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Price</a:t>
            </a:r>
            <a:r>
              <a:rPr sz="1800" b="0" spc="-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Estimates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Compounding</a:t>
            </a:r>
            <a:r>
              <a:rPr sz="1800" b="0" spc="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10" dirty="0">
                <a:solidFill>
                  <a:srgbClr val="2583C5"/>
                </a:solidFill>
                <a:latin typeface="Georgia"/>
                <a:cs typeface="Georgia"/>
              </a:rPr>
              <a:t>Errors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Getting Stuck </a:t>
            </a:r>
            <a:r>
              <a:rPr sz="1800" b="0" spc="10" dirty="0">
                <a:solidFill>
                  <a:srgbClr val="2583C5"/>
                </a:solidFill>
                <a:latin typeface="Georgia"/>
                <a:cs typeface="Georgia"/>
              </a:rPr>
              <a:t>in</a:t>
            </a:r>
            <a:r>
              <a:rPr sz="1800" b="0" spc="-15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0" dirty="0">
                <a:solidFill>
                  <a:srgbClr val="2583C5"/>
                </a:solidFill>
                <a:latin typeface="Georgia"/>
                <a:cs typeface="Georgia"/>
              </a:rPr>
              <a:t>loops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10" dirty="0">
                <a:solidFill>
                  <a:srgbClr val="2583C5"/>
                </a:solidFill>
                <a:latin typeface="Georgia"/>
                <a:cs typeface="Georgia"/>
              </a:rPr>
              <a:t>Integration</a:t>
            </a:r>
            <a:r>
              <a:rPr sz="1800" b="0" spc="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Issues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5" dirty="0">
                <a:solidFill>
                  <a:srgbClr val="2583C5"/>
                </a:solidFill>
                <a:latin typeface="Georgia"/>
                <a:cs typeface="Georgia"/>
              </a:rPr>
              <a:t>Framework</a:t>
            </a:r>
            <a:r>
              <a:rPr sz="1800" b="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spc="-10" dirty="0">
                <a:solidFill>
                  <a:srgbClr val="2583C5"/>
                </a:solidFill>
                <a:latin typeface="Georgia"/>
                <a:cs typeface="Georgia"/>
              </a:rPr>
              <a:t>Stability</a:t>
            </a:r>
            <a:endParaRPr sz="1800">
              <a:latin typeface="Georgia"/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0" spc="-10" dirty="0">
                <a:solidFill>
                  <a:srgbClr val="2583C5"/>
                </a:solidFill>
                <a:latin typeface="Georgia"/>
                <a:cs typeface="Georgia"/>
              </a:rPr>
              <a:t>Business</a:t>
            </a:r>
            <a:r>
              <a:rPr sz="1800" b="0" spc="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b="0" dirty="0">
                <a:solidFill>
                  <a:srgbClr val="2583C5"/>
                </a:solidFill>
                <a:latin typeface="Georgia"/>
                <a:cs typeface="Georgia"/>
              </a:rPr>
              <a:t>Value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02590"/>
            <a:ext cx="5213362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03593"/>
            <a:ext cx="5229860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Agents: </a:t>
            </a:r>
            <a:r>
              <a:rPr sz="2800" spc="-15" dirty="0"/>
              <a:t>Technology</a:t>
            </a:r>
            <a:r>
              <a:rPr sz="2800" spc="40" dirty="0"/>
              <a:t> </a:t>
            </a:r>
            <a:r>
              <a:rPr sz="2800" spc="-10" dirty="0"/>
              <a:t>Frontier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5" dirty="0">
                <a:solidFill>
                  <a:srgbClr val="C00000"/>
                </a:solidFill>
              </a:rPr>
              <a:t>Best</a:t>
            </a:r>
            <a:r>
              <a:rPr sz="2350" spc="30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Practices</a:t>
            </a:r>
            <a:endParaRPr sz="2350"/>
          </a:p>
        </p:txBody>
      </p:sp>
      <p:sp>
        <p:nvSpPr>
          <p:cNvPr id="6" name="object 6"/>
          <p:cNvSpPr txBox="1"/>
          <p:nvPr/>
        </p:nvSpPr>
        <p:spPr>
          <a:xfrm>
            <a:off x="659536" y="1715351"/>
            <a:ext cx="5749925" cy="378396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5" dirty="0">
                <a:solidFill>
                  <a:srgbClr val="2583C5"/>
                </a:solidFill>
                <a:latin typeface="Georgia"/>
                <a:cs typeface="Georgia"/>
              </a:rPr>
              <a:t>AI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Potential is there… Technology is </a:t>
            </a:r>
            <a:r>
              <a:rPr sz="2000" spc="-10" dirty="0">
                <a:solidFill>
                  <a:srgbClr val="C00000"/>
                </a:solidFill>
                <a:latin typeface="Georgia"/>
                <a:cs typeface="Georgia"/>
              </a:rPr>
              <a:t>getting</a:t>
            </a:r>
            <a:r>
              <a:rPr sz="2000" spc="5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there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919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Progress is rarely</a:t>
            </a:r>
            <a:r>
              <a:rPr sz="2000" spc="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linear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1382AC"/>
              </a:buClr>
              <a:buFont typeface="Microsoft Sans Serif"/>
              <a:buChar char="▪"/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382AC"/>
              </a:buClr>
              <a:buFont typeface="Microsoft Sans Serif"/>
              <a:buChar char="▪"/>
            </a:pPr>
            <a:endParaRPr sz="23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Best</a:t>
            </a:r>
            <a:r>
              <a:rPr sz="2000" b="1" spc="-2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Practices: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48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Treat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AI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as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a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junior</a:t>
            </a:r>
            <a:r>
              <a:rPr sz="18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assistant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73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Start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with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read-only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access </a:t>
            </a:r>
            <a:r>
              <a:rPr sz="1800" spc="-25" dirty="0">
                <a:solidFill>
                  <a:srgbClr val="2583C5"/>
                </a:solidFill>
                <a:latin typeface="Georgia"/>
                <a:cs typeface="Georgia"/>
              </a:rPr>
              <a:t>to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tools 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and</a:t>
            </a:r>
            <a:r>
              <a:rPr sz="1800" spc="114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systems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Add human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approvals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for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critical</a:t>
            </a:r>
            <a:r>
              <a:rPr sz="1800" spc="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steps</a:t>
            </a:r>
            <a:endParaRPr sz="18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166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Enable comprehensive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logging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661" y="4243959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4"/>
              </a:rPr>
              <a:t>A </a:t>
            </a:r>
            <a:r>
              <a:rPr sz="700" spc="-10" dirty="0">
                <a:latin typeface="Calibri"/>
                <a:cs typeface="Calibri"/>
                <a:hlinkClick r:id="rId4"/>
              </a:rPr>
              <a:t>white </a:t>
            </a:r>
            <a:r>
              <a:rPr sz="700" dirty="0">
                <a:latin typeface="Calibri"/>
                <a:cs typeface="Calibri"/>
                <a:hlinkClick r:id="rId4"/>
              </a:rPr>
              <a:t>background </a:t>
            </a:r>
            <a:r>
              <a:rPr sz="700" spc="-10" dirty="0">
                <a:latin typeface="Calibri"/>
                <a:cs typeface="Calibri"/>
                <a:hlinkClick r:id="rId4"/>
              </a:rPr>
              <a:t>with </a:t>
            </a:r>
            <a:r>
              <a:rPr sz="700" spc="-5" dirty="0">
                <a:latin typeface="Calibri"/>
                <a:cs typeface="Calibri"/>
                <a:hlinkClick r:id="rId4"/>
              </a:rPr>
              <a:t>black</a:t>
            </a:r>
            <a:r>
              <a:rPr sz="700" spc="-75" dirty="0">
                <a:latin typeface="Calibri"/>
                <a:cs typeface="Calibri"/>
                <a:hlinkClick r:id="rId4"/>
              </a:rPr>
              <a:t> </a:t>
            </a:r>
            <a:r>
              <a:rPr sz="700" spc="-10" dirty="0">
                <a:latin typeface="Calibri"/>
                <a:cs typeface="Calibri"/>
                <a:hlinkClick r:id="rId4"/>
              </a:rPr>
              <a:t>text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4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4"/>
              </a:rPr>
              <a:t>content </a:t>
            </a:r>
            <a:r>
              <a:rPr sz="700" spc="5" dirty="0">
                <a:latin typeface="Calibri"/>
                <a:cs typeface="Calibri"/>
                <a:hlinkClick r:id="rId4"/>
              </a:rPr>
              <a:t>may </a:t>
            </a:r>
            <a:r>
              <a:rPr sz="700" dirty="0">
                <a:latin typeface="Calibri"/>
                <a:cs typeface="Calibri"/>
                <a:hlinkClick r:id="rId4"/>
              </a:rPr>
              <a:t>be</a:t>
            </a:r>
            <a:r>
              <a:rPr sz="700" spc="-90" dirty="0">
                <a:latin typeface="Calibri"/>
                <a:cs typeface="Calibri"/>
                <a:hlinkClick r:id="rId4"/>
              </a:rPr>
              <a:t> </a:t>
            </a:r>
            <a:r>
              <a:rPr sz="700" spc="-15" dirty="0">
                <a:latin typeface="Calibri"/>
                <a:cs typeface="Calibri"/>
                <a:hlinkClick r:id="rId4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64038" y="4293099"/>
            <a:ext cx="3889560" cy="12910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01661" y="2769870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6"/>
              </a:rPr>
              <a:t>A </a:t>
            </a:r>
            <a:r>
              <a:rPr sz="700" spc="-10" dirty="0">
                <a:latin typeface="Calibri"/>
                <a:cs typeface="Calibri"/>
                <a:hlinkClick r:id="rId6"/>
              </a:rPr>
              <a:t>white </a:t>
            </a:r>
            <a:r>
              <a:rPr sz="700" dirty="0">
                <a:latin typeface="Calibri"/>
                <a:cs typeface="Calibri"/>
                <a:hlinkClick r:id="rId6"/>
              </a:rPr>
              <a:t>background </a:t>
            </a:r>
            <a:r>
              <a:rPr sz="700" spc="-10" dirty="0">
                <a:latin typeface="Calibri"/>
                <a:cs typeface="Calibri"/>
                <a:hlinkClick r:id="rId6"/>
              </a:rPr>
              <a:t>with </a:t>
            </a:r>
            <a:r>
              <a:rPr sz="700" spc="-5" dirty="0">
                <a:latin typeface="Calibri"/>
                <a:cs typeface="Calibri"/>
                <a:hlinkClick r:id="rId6"/>
              </a:rPr>
              <a:t>black</a:t>
            </a:r>
            <a:r>
              <a:rPr sz="700" spc="-75" dirty="0">
                <a:latin typeface="Calibri"/>
                <a:cs typeface="Calibri"/>
                <a:hlinkClick r:id="rId6"/>
              </a:rPr>
              <a:t> </a:t>
            </a:r>
            <a:r>
              <a:rPr sz="700" spc="-10" dirty="0">
                <a:latin typeface="Calibri"/>
                <a:cs typeface="Calibri"/>
                <a:hlinkClick r:id="rId6"/>
              </a:rPr>
              <a:t>text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6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6"/>
              </a:rPr>
              <a:t>content </a:t>
            </a:r>
            <a:r>
              <a:rPr sz="700" spc="5" dirty="0">
                <a:latin typeface="Calibri"/>
                <a:cs typeface="Calibri"/>
                <a:hlinkClick r:id="rId6"/>
              </a:rPr>
              <a:t>may </a:t>
            </a:r>
            <a:r>
              <a:rPr sz="700" dirty="0">
                <a:latin typeface="Calibri"/>
                <a:cs typeface="Calibri"/>
                <a:hlinkClick r:id="rId6"/>
              </a:rPr>
              <a:t>be</a:t>
            </a:r>
            <a:r>
              <a:rPr sz="700" spc="-90" dirty="0">
                <a:latin typeface="Calibri"/>
                <a:cs typeface="Calibri"/>
                <a:hlinkClick r:id="rId6"/>
              </a:rPr>
              <a:t> </a:t>
            </a:r>
            <a:r>
              <a:rPr sz="700" spc="-15" dirty="0">
                <a:latin typeface="Calibri"/>
                <a:cs typeface="Calibri"/>
                <a:hlinkClick r:id="rId6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41951" y="2781920"/>
            <a:ext cx="3832377" cy="11710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91933" y="325247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8"/>
              </a:rPr>
              <a:t>A </a:t>
            </a:r>
            <a:r>
              <a:rPr sz="700" spc="-5" dirty="0">
                <a:latin typeface="Calibri"/>
                <a:cs typeface="Calibri"/>
                <a:hlinkClick r:id="rId8"/>
              </a:rPr>
              <a:t>close-up of black</a:t>
            </a:r>
            <a:r>
              <a:rPr sz="700" spc="-45" dirty="0">
                <a:latin typeface="Calibri"/>
                <a:cs typeface="Calibri"/>
                <a:hlinkClick r:id="rId8"/>
              </a:rPr>
              <a:t> </a:t>
            </a:r>
            <a:r>
              <a:rPr sz="700" spc="-10" dirty="0">
                <a:latin typeface="Calibri"/>
                <a:cs typeface="Calibri"/>
                <a:hlinkClick r:id="rId8"/>
              </a:rPr>
              <a:t>text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8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8"/>
              </a:rPr>
              <a:t>content </a:t>
            </a:r>
            <a:r>
              <a:rPr sz="700" spc="5" dirty="0">
                <a:latin typeface="Calibri"/>
                <a:cs typeface="Calibri"/>
                <a:hlinkClick r:id="rId8"/>
              </a:rPr>
              <a:t>may </a:t>
            </a:r>
            <a:r>
              <a:rPr sz="700" dirty="0">
                <a:latin typeface="Calibri"/>
                <a:cs typeface="Calibri"/>
                <a:hlinkClick r:id="rId8"/>
              </a:rPr>
              <a:t>be</a:t>
            </a:r>
            <a:r>
              <a:rPr sz="700" spc="-90" dirty="0">
                <a:latin typeface="Calibri"/>
                <a:cs typeface="Calibri"/>
                <a:hlinkClick r:id="rId8"/>
              </a:rPr>
              <a:t> </a:t>
            </a:r>
            <a:r>
              <a:rPr sz="700" spc="-15" dirty="0">
                <a:latin typeface="Calibri"/>
                <a:cs typeface="Calibri"/>
                <a:hlinkClick r:id="rId8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20486" y="382627"/>
            <a:ext cx="4890964" cy="781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28509" y="5809754"/>
            <a:ext cx="1422400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0"/>
              </a:rPr>
              <a:t>A </a:t>
            </a:r>
            <a:r>
              <a:rPr sz="700" spc="-5" dirty="0">
                <a:latin typeface="Calibri"/>
                <a:cs typeface="Calibri"/>
                <a:hlinkClick r:id="rId10"/>
              </a:rPr>
              <a:t>screenshot of </a:t>
            </a:r>
            <a:r>
              <a:rPr sz="700" spc="0" dirty="0">
                <a:latin typeface="Calibri"/>
                <a:cs typeface="Calibri"/>
                <a:hlinkClick r:id="rId10"/>
              </a:rPr>
              <a:t>a</a:t>
            </a:r>
            <a:r>
              <a:rPr sz="700" spc="-65" dirty="0">
                <a:latin typeface="Calibri"/>
                <a:cs typeface="Calibri"/>
                <a:hlinkClick r:id="rId10"/>
              </a:rPr>
              <a:t> </a:t>
            </a:r>
            <a:r>
              <a:rPr sz="700" spc="-10" dirty="0">
                <a:latin typeface="Calibri"/>
                <a:cs typeface="Calibri"/>
                <a:hlinkClick r:id="rId10"/>
              </a:rPr>
              <a:t>phone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10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0"/>
              </a:rPr>
              <a:t>content </a:t>
            </a:r>
            <a:r>
              <a:rPr sz="700" spc="5" dirty="0">
                <a:latin typeface="Calibri"/>
                <a:cs typeface="Calibri"/>
                <a:hlinkClick r:id="rId10"/>
              </a:rPr>
              <a:t>may </a:t>
            </a:r>
            <a:r>
              <a:rPr sz="700" dirty="0">
                <a:latin typeface="Calibri"/>
                <a:cs typeface="Calibri"/>
                <a:hlinkClick r:id="rId10"/>
              </a:rPr>
              <a:t>be</a:t>
            </a:r>
            <a:r>
              <a:rPr sz="700" spc="-90" dirty="0">
                <a:latin typeface="Calibri"/>
                <a:cs typeface="Calibri"/>
                <a:hlinkClick r:id="rId10"/>
              </a:rPr>
              <a:t> </a:t>
            </a:r>
            <a:r>
              <a:rPr sz="700" spc="-15" dirty="0">
                <a:latin typeface="Calibri"/>
                <a:cs typeface="Calibri"/>
                <a:hlinkClick r:id="rId10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56787" y="5826729"/>
            <a:ext cx="4154340" cy="759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01661" y="1561211"/>
            <a:ext cx="1422400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2"/>
              </a:rPr>
              <a:t>A </a:t>
            </a:r>
            <a:r>
              <a:rPr sz="700" spc="-5" dirty="0">
                <a:latin typeface="Calibri"/>
                <a:cs typeface="Calibri"/>
                <a:hlinkClick r:id="rId12"/>
              </a:rPr>
              <a:t>close </a:t>
            </a:r>
            <a:r>
              <a:rPr sz="700" dirty="0">
                <a:latin typeface="Calibri"/>
                <a:cs typeface="Calibri"/>
                <a:hlinkClick r:id="rId12"/>
              </a:rPr>
              <a:t>up </a:t>
            </a:r>
            <a:r>
              <a:rPr sz="700" spc="-5" dirty="0">
                <a:latin typeface="Calibri"/>
                <a:cs typeface="Calibri"/>
                <a:hlinkClick r:id="rId12"/>
              </a:rPr>
              <a:t>of </a:t>
            </a:r>
            <a:r>
              <a:rPr sz="700" spc="0" dirty="0">
                <a:latin typeface="Calibri"/>
                <a:cs typeface="Calibri"/>
                <a:hlinkClick r:id="rId12"/>
              </a:rPr>
              <a:t>a</a:t>
            </a:r>
            <a:r>
              <a:rPr sz="700" spc="-80" dirty="0">
                <a:latin typeface="Calibri"/>
                <a:cs typeface="Calibri"/>
                <a:hlinkClick r:id="rId12"/>
              </a:rPr>
              <a:t> </a:t>
            </a:r>
            <a:r>
              <a:rPr sz="700" spc="-10" dirty="0">
                <a:latin typeface="Calibri"/>
                <a:cs typeface="Calibri"/>
                <a:hlinkClick r:id="rId12"/>
              </a:rPr>
              <a:t>text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12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2"/>
              </a:rPr>
              <a:t>content </a:t>
            </a:r>
            <a:r>
              <a:rPr sz="700" spc="5" dirty="0">
                <a:latin typeface="Calibri"/>
                <a:cs typeface="Calibri"/>
                <a:hlinkClick r:id="rId12"/>
              </a:rPr>
              <a:t>may </a:t>
            </a:r>
            <a:r>
              <a:rPr sz="700" dirty="0">
                <a:latin typeface="Calibri"/>
                <a:cs typeface="Calibri"/>
                <a:hlinkClick r:id="rId12"/>
              </a:rPr>
              <a:t>be</a:t>
            </a:r>
            <a:r>
              <a:rPr sz="700" spc="-90" dirty="0">
                <a:latin typeface="Calibri"/>
                <a:cs typeface="Calibri"/>
                <a:hlinkClick r:id="rId12"/>
              </a:rPr>
              <a:t> </a:t>
            </a:r>
            <a:r>
              <a:rPr sz="700" spc="-15" dirty="0">
                <a:latin typeface="Calibri"/>
                <a:cs typeface="Calibri"/>
                <a:hlinkClick r:id="rId12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4654" y="1545742"/>
            <a:ext cx="4179626" cy="8880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35</a:t>
            </a:fld>
            <a:endParaRPr spc="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485394"/>
            <a:ext cx="4673803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47091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Will </a:t>
            </a:r>
            <a:r>
              <a:rPr sz="2800" dirty="0"/>
              <a:t>Agents </a:t>
            </a:r>
            <a:r>
              <a:rPr sz="2800" spc="5" dirty="0"/>
              <a:t>Take My</a:t>
            </a:r>
            <a:r>
              <a:rPr sz="2800" spc="-204" dirty="0"/>
              <a:t> </a:t>
            </a:r>
            <a:r>
              <a:rPr sz="2800" spc="-5" dirty="0"/>
              <a:t>Job?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37961" y="478917"/>
            <a:ext cx="297878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10" dirty="0">
                <a:solidFill>
                  <a:srgbClr val="C00000"/>
                </a:solidFill>
                <a:latin typeface="Georgia"/>
                <a:cs typeface="Georgia"/>
              </a:rPr>
              <a:t>… </a:t>
            </a:r>
            <a:r>
              <a:rPr sz="2000" b="1" spc="0" dirty="0">
                <a:solidFill>
                  <a:srgbClr val="C00000"/>
                </a:solidFill>
                <a:latin typeface="Georgia"/>
                <a:cs typeface="Georgia"/>
              </a:rPr>
              <a:t>Maybe…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Not </a:t>
            </a:r>
            <a:r>
              <a:rPr sz="2000" b="1" dirty="0">
                <a:solidFill>
                  <a:srgbClr val="C00000"/>
                </a:solidFill>
                <a:latin typeface="Georgia"/>
                <a:cs typeface="Georgia"/>
              </a:rPr>
              <a:t>just</a:t>
            </a:r>
            <a:r>
              <a:rPr sz="2000" b="1" spc="-17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Georgia"/>
                <a:cs typeface="Georgia"/>
              </a:rPr>
              <a:t>yet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10898" y="6345847"/>
            <a:ext cx="24892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10" dirty="0">
                <a:solidFill>
                  <a:srgbClr val="FFFFFF"/>
                </a:solidFill>
                <a:latin typeface="Georgia"/>
                <a:cs typeface="Georgia"/>
              </a:rPr>
              <a:t>29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163" y="1043496"/>
            <a:ext cx="4591804" cy="5279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09359" y="1040733"/>
            <a:ext cx="4791455" cy="5365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49" y="6584850"/>
            <a:ext cx="863473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Microsoft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Research. </a:t>
            </a: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July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2025: Working with AI: </a:t>
            </a:r>
            <a:r>
              <a:rPr sz="1350" spc="5" dirty="0">
                <a:solidFill>
                  <a:srgbClr val="2583C5"/>
                </a:solidFill>
                <a:latin typeface="Georgia"/>
                <a:cs typeface="Georgia"/>
              </a:rPr>
              <a:t>Measuring </a:t>
            </a: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the Applicability </a:t>
            </a:r>
            <a:r>
              <a:rPr sz="1350" spc="-5" dirty="0">
                <a:solidFill>
                  <a:srgbClr val="2583C5"/>
                </a:solidFill>
                <a:latin typeface="Georgia"/>
                <a:cs typeface="Georgia"/>
              </a:rPr>
              <a:t>of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Generative </a:t>
            </a: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AI </a:t>
            </a:r>
            <a:r>
              <a:rPr sz="1350" spc="15" dirty="0">
                <a:solidFill>
                  <a:srgbClr val="2583C5"/>
                </a:solidFill>
                <a:latin typeface="Georgia"/>
                <a:cs typeface="Georgia"/>
              </a:rPr>
              <a:t>to</a:t>
            </a:r>
            <a:r>
              <a:rPr sz="1350" spc="26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350" spc="10" dirty="0">
                <a:solidFill>
                  <a:srgbClr val="2583C5"/>
                </a:solidFill>
                <a:latin typeface="Georgia"/>
                <a:cs typeface="Georgia"/>
              </a:rPr>
              <a:t>Occupations</a:t>
            </a:r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320675"/>
            <a:ext cx="4673803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21233"/>
            <a:ext cx="470979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Will </a:t>
            </a:r>
            <a:r>
              <a:rPr sz="2800" spc="0" dirty="0"/>
              <a:t>Agents </a:t>
            </a:r>
            <a:r>
              <a:rPr sz="2800" spc="5" dirty="0"/>
              <a:t>Take My</a:t>
            </a:r>
            <a:r>
              <a:rPr sz="2800" spc="-235" dirty="0"/>
              <a:t> </a:t>
            </a:r>
            <a:r>
              <a:rPr sz="2800" spc="-5" dirty="0"/>
              <a:t>Job?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Moravec’s</a:t>
            </a:r>
            <a:r>
              <a:rPr sz="2350" spc="40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paradox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713231" y="2826232"/>
            <a:ext cx="1097280" cy="1097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1992" y="2524379"/>
            <a:ext cx="1389887" cy="1390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32503" y="2204211"/>
            <a:ext cx="1371600" cy="137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25311" y="2341498"/>
            <a:ext cx="1572767" cy="1573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1119" y="1573275"/>
            <a:ext cx="3227831" cy="329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26680" y="2396235"/>
            <a:ext cx="1380744" cy="1381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672" y="5140197"/>
            <a:ext cx="10762615" cy="375285"/>
          </a:xfrm>
          <a:custGeom>
            <a:avLst/>
            <a:gdLst/>
            <a:ahLst/>
            <a:cxnLst/>
            <a:rect l="l" t="t" r="r" b="b"/>
            <a:pathLst>
              <a:path w="10762615" h="375285">
                <a:moveTo>
                  <a:pt x="0" y="0"/>
                </a:moveTo>
                <a:lnTo>
                  <a:pt x="10575036" y="0"/>
                </a:lnTo>
                <a:lnTo>
                  <a:pt x="10762488" y="187451"/>
                </a:lnTo>
                <a:lnTo>
                  <a:pt x="10575036" y="375030"/>
                </a:lnTo>
                <a:lnTo>
                  <a:pt x="0" y="37503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095" y="5643257"/>
            <a:ext cx="10772140" cy="375285"/>
          </a:xfrm>
          <a:custGeom>
            <a:avLst/>
            <a:gdLst/>
            <a:ahLst/>
            <a:cxnLst/>
            <a:rect l="l" t="t" r="r" b="b"/>
            <a:pathLst>
              <a:path w="10772140" h="375285">
                <a:moveTo>
                  <a:pt x="10771632" y="375005"/>
                </a:moveTo>
                <a:lnTo>
                  <a:pt x="187439" y="375005"/>
                </a:lnTo>
                <a:lnTo>
                  <a:pt x="0" y="187490"/>
                </a:lnTo>
                <a:lnTo>
                  <a:pt x="187439" y="0"/>
                </a:lnTo>
                <a:lnTo>
                  <a:pt x="10771632" y="0"/>
                </a:lnTo>
                <a:lnTo>
                  <a:pt x="10771632" y="375005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58053" y="5178869"/>
            <a:ext cx="1769110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Hard </a:t>
            </a:r>
            <a:r>
              <a:rPr sz="1800" spc="-20" dirty="0">
                <a:latin typeface="Georgia"/>
                <a:cs typeface="Georgia"/>
              </a:rPr>
              <a:t>for</a:t>
            </a:r>
            <a:r>
              <a:rPr sz="1800" spc="3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humans</a:t>
            </a:r>
            <a:endParaRPr sz="1800">
              <a:latin typeface="Georgia"/>
              <a:cs typeface="Georgia"/>
            </a:endParaRPr>
          </a:p>
          <a:p>
            <a:pPr marL="224790">
              <a:lnSpc>
                <a:spcPct val="100000"/>
              </a:lnSpc>
              <a:spcBef>
                <a:spcPts val="1735"/>
              </a:spcBef>
            </a:pPr>
            <a:r>
              <a:rPr sz="1800" spc="-5" dirty="0">
                <a:latin typeface="Georgia"/>
                <a:cs typeface="Georgia"/>
              </a:rPr>
              <a:t>Hard </a:t>
            </a:r>
            <a:r>
              <a:rPr sz="1800" spc="-20" dirty="0">
                <a:latin typeface="Georgia"/>
                <a:cs typeface="Georgia"/>
              </a:rPr>
              <a:t>for</a:t>
            </a:r>
            <a:r>
              <a:rPr sz="1800" spc="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AI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37</a:t>
            </a:fld>
            <a:endParaRPr spc="5" dirty="0"/>
          </a:p>
        </p:txBody>
      </p:sp>
      <p:sp>
        <p:nvSpPr>
          <p:cNvPr id="15" name="object 15"/>
          <p:cNvSpPr txBox="1"/>
          <p:nvPr/>
        </p:nvSpPr>
        <p:spPr>
          <a:xfrm>
            <a:off x="7290181" y="4277042"/>
            <a:ext cx="22377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Cognitive/Intellectual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97658" y="4277042"/>
            <a:ext cx="1548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Sensory-Motor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371475"/>
            <a:ext cx="4673803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72033"/>
            <a:ext cx="470979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Will </a:t>
            </a:r>
            <a:r>
              <a:rPr sz="2800" spc="0" dirty="0"/>
              <a:t>Agents </a:t>
            </a:r>
            <a:r>
              <a:rPr sz="2800" spc="5" dirty="0"/>
              <a:t>Take My</a:t>
            </a:r>
            <a:r>
              <a:rPr sz="2800" spc="-235" dirty="0"/>
              <a:t> </a:t>
            </a:r>
            <a:r>
              <a:rPr sz="2800" spc="-5" dirty="0"/>
              <a:t>Job?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Software</a:t>
            </a:r>
            <a:r>
              <a:rPr sz="2350" spc="40" dirty="0">
                <a:solidFill>
                  <a:srgbClr val="C00000"/>
                </a:solidFill>
              </a:rPr>
              <a:t> </a:t>
            </a:r>
            <a:r>
              <a:rPr sz="2350" spc="15" dirty="0">
                <a:solidFill>
                  <a:srgbClr val="C00000"/>
                </a:solidFill>
              </a:rPr>
              <a:t>Development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10524743" y="631113"/>
            <a:ext cx="1444752" cy="804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477754" y="1451228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qr </a:t>
            </a:r>
            <a:r>
              <a:rPr sz="700" spc="-10" dirty="0">
                <a:latin typeface="Calibri"/>
                <a:cs typeface="Calibri"/>
                <a:hlinkClick r:id="rId5"/>
              </a:rPr>
              <a:t>code with </a:t>
            </a:r>
            <a:r>
              <a:rPr sz="700" spc="-5" dirty="0">
                <a:latin typeface="Calibri"/>
                <a:cs typeface="Calibri"/>
                <a:hlinkClick r:id="rId5"/>
              </a:rPr>
              <a:t>black</a:t>
            </a:r>
            <a:r>
              <a:rPr sz="700" spc="-75" dirty="0">
                <a:latin typeface="Calibri"/>
                <a:cs typeface="Calibri"/>
                <a:hlinkClick r:id="rId5"/>
              </a:rPr>
              <a:t> </a:t>
            </a:r>
            <a:r>
              <a:rPr sz="700" spc="-10" dirty="0">
                <a:latin typeface="Calibri"/>
                <a:cs typeface="Calibri"/>
                <a:hlinkClick r:id="rId5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52418" y="1518305"/>
            <a:ext cx="1389402" cy="13902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32618" y="4216527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7"/>
              </a:rPr>
              <a:t>A </a:t>
            </a:r>
            <a:r>
              <a:rPr sz="700" spc="-5" dirty="0">
                <a:latin typeface="Calibri"/>
                <a:cs typeface="Calibri"/>
                <a:hlinkClick r:id="rId7"/>
              </a:rPr>
              <a:t>black </a:t>
            </a:r>
            <a:r>
              <a:rPr sz="700" spc="0" dirty="0">
                <a:latin typeface="Calibri"/>
                <a:cs typeface="Calibri"/>
                <a:hlinkClick r:id="rId7"/>
              </a:rPr>
              <a:t>and </a:t>
            </a:r>
            <a:r>
              <a:rPr sz="700" spc="-10" dirty="0">
                <a:latin typeface="Calibri"/>
                <a:cs typeface="Calibri"/>
                <a:hlinkClick r:id="rId7"/>
              </a:rPr>
              <a:t>white </a:t>
            </a:r>
            <a:r>
              <a:rPr sz="700" spc="0" dirty="0">
                <a:latin typeface="Calibri"/>
                <a:cs typeface="Calibri"/>
                <a:hlinkClick r:id="rId7"/>
              </a:rPr>
              <a:t>image </a:t>
            </a:r>
            <a:r>
              <a:rPr sz="700" spc="-5" dirty="0">
                <a:latin typeface="Calibri"/>
                <a:cs typeface="Calibri"/>
                <a:hlinkClick r:id="rId7"/>
              </a:rPr>
              <a:t>of </a:t>
            </a:r>
            <a:r>
              <a:rPr sz="700" spc="0" dirty="0">
                <a:latin typeface="Calibri"/>
                <a:cs typeface="Calibri"/>
                <a:hlinkClick r:id="rId7"/>
              </a:rPr>
              <a:t>a </a:t>
            </a:r>
            <a:r>
              <a:rPr sz="700" spc="-5" dirty="0">
                <a:latin typeface="Calibri"/>
                <a:cs typeface="Calibri"/>
                <a:hlinkClick r:id="rId7"/>
              </a:rPr>
              <a:t>qr</a:t>
            </a:r>
            <a:r>
              <a:rPr sz="700" spc="-130" dirty="0">
                <a:latin typeface="Calibri"/>
                <a:cs typeface="Calibri"/>
                <a:hlinkClick r:id="rId7"/>
              </a:rPr>
              <a:t> </a:t>
            </a:r>
            <a:r>
              <a:rPr sz="700" spc="-10" dirty="0">
                <a:latin typeface="Calibri"/>
                <a:cs typeface="Calibri"/>
                <a:hlinkClick r:id="rId7"/>
              </a:rPr>
              <a:t>code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7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7"/>
              </a:rPr>
              <a:t>content </a:t>
            </a:r>
            <a:r>
              <a:rPr sz="700" spc="5" dirty="0">
                <a:latin typeface="Calibri"/>
                <a:cs typeface="Calibri"/>
                <a:hlinkClick r:id="rId7"/>
              </a:rPr>
              <a:t>may </a:t>
            </a:r>
            <a:r>
              <a:rPr sz="700" dirty="0">
                <a:latin typeface="Calibri"/>
                <a:cs typeface="Calibri"/>
                <a:hlinkClick r:id="rId7"/>
              </a:rPr>
              <a:t>be</a:t>
            </a:r>
            <a:r>
              <a:rPr sz="700" spc="-90" dirty="0">
                <a:latin typeface="Calibri"/>
                <a:cs typeface="Calibri"/>
                <a:hlinkClick r:id="rId7"/>
              </a:rPr>
              <a:t> </a:t>
            </a:r>
            <a:r>
              <a:rPr sz="700" spc="-15" dirty="0">
                <a:latin typeface="Calibri"/>
                <a:cs typeface="Calibri"/>
                <a:hlinkClick r:id="rId7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07284" y="4280466"/>
            <a:ext cx="1384841" cy="1381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70464" y="3393236"/>
            <a:ext cx="1453896" cy="804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2998" y="1097533"/>
            <a:ext cx="7798977" cy="44542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9490" y="5839459"/>
            <a:ext cx="2036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C00000"/>
                </a:solidFill>
                <a:latin typeface="Georgia"/>
                <a:cs typeface="Georgia"/>
              </a:rPr>
              <a:t>def</a:t>
            </a:r>
            <a:r>
              <a:rPr sz="1800" spc="-2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get_sentiment()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5" dirty="0"/>
              <a:t>38</a:t>
            </a:fld>
            <a:endParaRPr spc="5" dirty="0"/>
          </a:p>
        </p:txBody>
      </p:sp>
      <p:sp>
        <p:nvSpPr>
          <p:cNvPr id="14" name="object 14"/>
          <p:cNvSpPr txBox="1"/>
          <p:nvPr/>
        </p:nvSpPr>
        <p:spPr>
          <a:xfrm>
            <a:off x="3723132" y="5839459"/>
            <a:ext cx="2768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sentiment_model.predict()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18933" y="5839459"/>
            <a:ext cx="2486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“Give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me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the</a:t>
            </a:r>
            <a:r>
              <a:rPr sz="1800" spc="5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sentiment”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20" y="366268"/>
            <a:ext cx="4673803" cy="346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66700"/>
            <a:ext cx="4709795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5" dirty="0"/>
              <a:t>Will </a:t>
            </a:r>
            <a:r>
              <a:rPr sz="2800" spc="0" dirty="0"/>
              <a:t>Agents </a:t>
            </a:r>
            <a:r>
              <a:rPr sz="2800" spc="5" dirty="0"/>
              <a:t>Take My</a:t>
            </a:r>
            <a:r>
              <a:rPr sz="2800" spc="-235" dirty="0"/>
              <a:t> </a:t>
            </a:r>
            <a:r>
              <a:rPr sz="2800" spc="-5" dirty="0"/>
              <a:t>Job?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Weathering the</a:t>
            </a:r>
            <a:r>
              <a:rPr sz="2350" spc="65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Storm</a:t>
            </a:r>
            <a:endParaRPr sz="2350"/>
          </a:p>
        </p:txBody>
      </p:sp>
      <p:sp>
        <p:nvSpPr>
          <p:cNvPr id="7" name="object 7"/>
          <p:cNvSpPr txBox="1"/>
          <p:nvPr/>
        </p:nvSpPr>
        <p:spPr>
          <a:xfrm>
            <a:off x="11498198" y="6360294"/>
            <a:ext cx="2749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39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696" y="1539446"/>
            <a:ext cx="8543925" cy="479298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55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0" dirty="0">
                <a:latin typeface="Georgia"/>
                <a:cs typeface="Georgia"/>
              </a:rPr>
              <a:t>Learn </a:t>
            </a:r>
            <a:r>
              <a:rPr sz="2000" spc="-15" dirty="0">
                <a:latin typeface="Georgia"/>
                <a:cs typeface="Georgia"/>
              </a:rPr>
              <a:t>AI, don’t </a:t>
            </a:r>
            <a:r>
              <a:rPr sz="2000" spc="0" dirty="0">
                <a:latin typeface="Georgia"/>
                <a:cs typeface="Georgia"/>
              </a:rPr>
              <a:t>fear</a:t>
            </a:r>
            <a:r>
              <a:rPr sz="2000" spc="-5" dirty="0">
                <a:latin typeface="Georgia"/>
                <a:cs typeface="Georgia"/>
              </a:rPr>
              <a:t> it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9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0" dirty="0">
                <a:latin typeface="Georgia"/>
                <a:cs typeface="Georgia"/>
              </a:rPr>
              <a:t>AI </a:t>
            </a:r>
            <a:r>
              <a:rPr sz="1800" spc="-5" dirty="0">
                <a:latin typeface="Georgia"/>
                <a:cs typeface="Georgia"/>
              </a:rPr>
              <a:t>does </a:t>
            </a:r>
            <a:r>
              <a:rPr sz="1800" spc="-10" dirty="0">
                <a:latin typeface="Georgia"/>
                <a:cs typeface="Georgia"/>
              </a:rPr>
              <a:t>not </a:t>
            </a:r>
            <a:r>
              <a:rPr sz="1800" spc="-15" dirty="0">
                <a:latin typeface="Georgia"/>
                <a:cs typeface="Georgia"/>
              </a:rPr>
              <a:t>have </a:t>
            </a:r>
            <a:r>
              <a:rPr sz="1800" spc="-30" dirty="0">
                <a:latin typeface="Georgia"/>
                <a:cs typeface="Georgia"/>
              </a:rPr>
              <a:t>to </a:t>
            </a:r>
            <a:r>
              <a:rPr sz="1800" spc="-5" dirty="0">
                <a:latin typeface="Georgia"/>
                <a:cs typeface="Georgia"/>
              </a:rPr>
              <a:t>replace </a:t>
            </a:r>
            <a:r>
              <a:rPr sz="1800" spc="-10" dirty="0">
                <a:latin typeface="Georgia"/>
                <a:cs typeface="Georgia"/>
              </a:rPr>
              <a:t>people, </a:t>
            </a:r>
            <a:r>
              <a:rPr sz="1800" spc="-15" dirty="0">
                <a:latin typeface="Georgia"/>
                <a:cs typeface="Georgia"/>
              </a:rPr>
              <a:t>it </a:t>
            </a:r>
            <a:r>
              <a:rPr sz="1800" spc="-5" dirty="0">
                <a:latin typeface="Georgia"/>
                <a:cs typeface="Georgia"/>
              </a:rPr>
              <a:t>can </a:t>
            </a:r>
            <a:r>
              <a:rPr sz="1800" spc="-10" dirty="0">
                <a:latin typeface="Georgia"/>
                <a:cs typeface="Georgia"/>
              </a:rPr>
              <a:t>amplify them. </a:t>
            </a:r>
            <a:r>
              <a:rPr sz="1800" dirty="0">
                <a:latin typeface="Georgia"/>
                <a:cs typeface="Georgia"/>
              </a:rPr>
              <a:t>AI </a:t>
            </a:r>
            <a:r>
              <a:rPr sz="1800" spc="-15" dirty="0">
                <a:latin typeface="Georgia"/>
                <a:cs typeface="Georgia"/>
              </a:rPr>
              <a:t>is </a:t>
            </a:r>
            <a:r>
              <a:rPr sz="1800" dirty="0">
                <a:latin typeface="Georgia"/>
                <a:cs typeface="Georgia"/>
              </a:rPr>
              <a:t>a</a:t>
            </a:r>
            <a:r>
              <a:rPr sz="1800" spc="425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tool.</a:t>
            </a:r>
            <a:endParaRPr sz="18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buClr>
                <a:srgbClr val="1382AC"/>
              </a:buClr>
              <a:buFont typeface="Microsoft Sans Serif"/>
              <a:buChar char="▪"/>
            </a:pPr>
            <a:endParaRPr sz="19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Fundamentals </a:t>
            </a:r>
            <a:r>
              <a:rPr sz="2000" spc="-15" dirty="0">
                <a:latin typeface="Georgia"/>
                <a:cs typeface="Georgia"/>
              </a:rPr>
              <a:t>don’t</a:t>
            </a:r>
            <a:r>
              <a:rPr sz="2000" spc="3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fade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639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10" dirty="0">
                <a:latin typeface="Georgia"/>
                <a:cs typeface="Georgia"/>
              </a:rPr>
              <a:t>Move </a:t>
            </a:r>
            <a:r>
              <a:rPr sz="2000" spc="5" dirty="0">
                <a:latin typeface="Georgia"/>
                <a:cs typeface="Georgia"/>
              </a:rPr>
              <a:t>“up </a:t>
            </a:r>
            <a:r>
              <a:rPr sz="2000" spc="0" dirty="0">
                <a:latin typeface="Georgia"/>
                <a:cs typeface="Georgia"/>
              </a:rPr>
              <a:t>the </a:t>
            </a:r>
            <a:r>
              <a:rPr sz="2000" spc="-5" dirty="0">
                <a:latin typeface="Georgia"/>
                <a:cs typeface="Georgia"/>
              </a:rPr>
              <a:t>abstraction</a:t>
            </a:r>
            <a:r>
              <a:rPr sz="2000" spc="-70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ladder”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9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10" dirty="0">
                <a:latin typeface="Georgia"/>
                <a:cs typeface="Georgia"/>
              </a:rPr>
              <a:t>Defining </a:t>
            </a:r>
            <a:r>
              <a:rPr sz="1800" spc="-5" dirty="0">
                <a:latin typeface="Georgia"/>
                <a:cs typeface="Georgia"/>
              </a:rPr>
              <a:t>problems, </a:t>
            </a:r>
            <a:r>
              <a:rPr sz="1800" spc="-10" dirty="0">
                <a:latin typeface="Georgia"/>
                <a:cs typeface="Georgia"/>
              </a:rPr>
              <a:t>designing </a:t>
            </a:r>
            <a:r>
              <a:rPr sz="1800" spc="-5" dirty="0">
                <a:latin typeface="Georgia"/>
                <a:cs typeface="Georgia"/>
              </a:rPr>
              <a:t>solutions, owning</a:t>
            </a:r>
            <a:r>
              <a:rPr sz="1800" spc="40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outcomes</a:t>
            </a:r>
            <a:endParaRPr sz="18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39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dirty="0">
                <a:latin typeface="Georgia"/>
                <a:cs typeface="Georgia"/>
              </a:rPr>
              <a:t>Thinking </a:t>
            </a:r>
            <a:r>
              <a:rPr sz="2000" spc="25" dirty="0">
                <a:latin typeface="Georgia"/>
                <a:cs typeface="Georgia"/>
              </a:rPr>
              <a:t>in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15" dirty="0">
                <a:latin typeface="Georgia"/>
                <a:cs typeface="Georgia"/>
              </a:rPr>
              <a:t>Systems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9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See </a:t>
            </a:r>
            <a:r>
              <a:rPr sz="1800" spc="5" dirty="0">
                <a:latin typeface="Georgia"/>
                <a:cs typeface="Georgia"/>
              </a:rPr>
              <a:t>the </a:t>
            </a:r>
            <a:r>
              <a:rPr sz="1800" spc="-5" dirty="0">
                <a:latin typeface="Georgia"/>
                <a:cs typeface="Georgia"/>
              </a:rPr>
              <a:t>bigger </a:t>
            </a:r>
            <a:r>
              <a:rPr sz="1800" spc="-10" dirty="0">
                <a:latin typeface="Georgia"/>
                <a:cs typeface="Georgia"/>
              </a:rPr>
              <a:t>picture, </a:t>
            </a:r>
            <a:r>
              <a:rPr sz="1800" spc="-5" dirty="0">
                <a:latin typeface="Georgia"/>
                <a:cs typeface="Georgia"/>
              </a:rPr>
              <a:t>understanding </a:t>
            </a:r>
            <a:r>
              <a:rPr sz="1800" dirty="0">
                <a:latin typeface="Georgia"/>
                <a:cs typeface="Georgia"/>
              </a:rPr>
              <a:t>system </a:t>
            </a:r>
            <a:r>
              <a:rPr sz="1800" spc="-5" dirty="0">
                <a:latin typeface="Georgia"/>
                <a:cs typeface="Georgia"/>
              </a:rPr>
              <a:t>components, integration </a:t>
            </a:r>
            <a:r>
              <a:rPr sz="1800" dirty="0">
                <a:latin typeface="Georgia"/>
                <a:cs typeface="Georgia"/>
              </a:rPr>
              <a:t>points,</a:t>
            </a:r>
            <a:r>
              <a:rPr sz="1800" spc="3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…</a:t>
            </a:r>
            <a:endParaRPr sz="18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46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Be </a:t>
            </a:r>
            <a:r>
              <a:rPr sz="2000" spc="0" dirty="0">
                <a:latin typeface="Georgia"/>
                <a:cs typeface="Georgia"/>
              </a:rPr>
              <a:t>a </a:t>
            </a:r>
            <a:r>
              <a:rPr sz="2000" spc="-5" dirty="0">
                <a:latin typeface="Georgia"/>
                <a:cs typeface="Georgia"/>
              </a:rPr>
              <a:t>polymath: Broaden </a:t>
            </a:r>
            <a:r>
              <a:rPr sz="2000" spc="-15" dirty="0">
                <a:latin typeface="Georgia"/>
                <a:cs typeface="Georgia"/>
              </a:rPr>
              <a:t>your </a:t>
            </a:r>
            <a:r>
              <a:rPr sz="2000" spc="5" dirty="0">
                <a:latin typeface="Georgia"/>
                <a:cs typeface="Georgia"/>
              </a:rPr>
              <a:t>T </a:t>
            </a:r>
            <a:r>
              <a:rPr sz="2000" dirty="0">
                <a:latin typeface="Georgia"/>
                <a:cs typeface="Georgia"/>
              </a:rPr>
              <a:t>of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knowledge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2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Some </a:t>
            </a:r>
            <a:r>
              <a:rPr sz="2000" dirty="0">
                <a:latin typeface="Georgia"/>
                <a:cs typeface="Georgia"/>
              </a:rPr>
              <a:t>niches </a:t>
            </a:r>
            <a:r>
              <a:rPr sz="2000" spc="-10" dirty="0">
                <a:latin typeface="Georgia"/>
                <a:cs typeface="Georgia"/>
              </a:rPr>
              <a:t>are </a:t>
            </a:r>
            <a:r>
              <a:rPr sz="2000" dirty="0">
                <a:latin typeface="Georgia"/>
                <a:cs typeface="Georgia"/>
              </a:rPr>
              <a:t>more </a:t>
            </a:r>
            <a:r>
              <a:rPr sz="2000" spc="-5" dirty="0">
                <a:latin typeface="Georgia"/>
                <a:cs typeface="Georgia"/>
              </a:rPr>
              <a:t>difficult </a:t>
            </a:r>
            <a:r>
              <a:rPr sz="2000" dirty="0">
                <a:latin typeface="Georgia"/>
                <a:cs typeface="Georgia"/>
              </a:rPr>
              <a:t>for</a:t>
            </a:r>
            <a:r>
              <a:rPr sz="2000" spc="-25" dirty="0">
                <a:latin typeface="Georgia"/>
                <a:cs typeface="Georgia"/>
              </a:rPr>
              <a:t> AI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39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800" spc="-5" dirty="0">
                <a:latin typeface="Georgia"/>
                <a:cs typeface="Georgia"/>
              </a:rPr>
              <a:t>Cutting </a:t>
            </a:r>
            <a:r>
              <a:rPr sz="1800" spc="-10" dirty="0">
                <a:latin typeface="Georgia"/>
                <a:cs typeface="Georgia"/>
              </a:rPr>
              <a:t>edge </a:t>
            </a:r>
            <a:r>
              <a:rPr sz="1800" spc="-5" dirty="0">
                <a:latin typeface="Georgia"/>
                <a:cs typeface="Georgia"/>
              </a:rPr>
              <a:t>fields, novel idea generation, fields </a:t>
            </a:r>
            <a:r>
              <a:rPr sz="1800" spc="-15" dirty="0">
                <a:latin typeface="Georgia"/>
                <a:cs typeface="Georgia"/>
              </a:rPr>
              <a:t>with </a:t>
            </a:r>
            <a:r>
              <a:rPr sz="1800" spc="-5" dirty="0">
                <a:latin typeface="Georgia"/>
                <a:cs typeface="Georgia"/>
              </a:rPr>
              <a:t>less </a:t>
            </a:r>
            <a:r>
              <a:rPr sz="1800" dirty="0">
                <a:latin typeface="Georgia"/>
                <a:cs typeface="Georgia"/>
              </a:rPr>
              <a:t>data </a:t>
            </a:r>
            <a:r>
              <a:rPr sz="1800" spc="-5" dirty="0">
                <a:latin typeface="Georgia"/>
                <a:cs typeface="Georgia"/>
              </a:rPr>
              <a:t>online,</a:t>
            </a:r>
            <a:r>
              <a:rPr sz="1800" spc="110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…</a:t>
            </a:r>
            <a:endParaRPr sz="18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buClr>
                <a:srgbClr val="1382AC"/>
              </a:buClr>
              <a:buFont typeface="Microsoft Sans Serif"/>
              <a:buChar char="▪"/>
            </a:pPr>
            <a:endParaRPr sz="19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spc="-5" dirty="0">
                <a:latin typeface="Georgia"/>
                <a:cs typeface="Georgia"/>
              </a:rPr>
              <a:t>Focus </a:t>
            </a:r>
            <a:r>
              <a:rPr sz="2000" spc="0" dirty="0">
                <a:latin typeface="Georgia"/>
                <a:cs typeface="Georgia"/>
              </a:rPr>
              <a:t>on the human</a:t>
            </a:r>
            <a:r>
              <a:rPr sz="2000" spc="-6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element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6985" y="418591"/>
            <a:ext cx="2360294" cy="596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81938" y="256616"/>
            <a:ext cx="2376805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spc="-5" dirty="0"/>
              <a:t>Agenda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11568683" y="6345847"/>
            <a:ext cx="13462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81502" y="1382356"/>
            <a:ext cx="3465195" cy="51549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Rise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of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Generative</a:t>
            </a:r>
            <a:r>
              <a:rPr sz="2000" spc="-8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5" dirty="0">
                <a:solidFill>
                  <a:srgbClr val="2583C5"/>
                </a:solidFill>
                <a:latin typeface="Georgia"/>
                <a:cs typeface="Georgia"/>
              </a:rPr>
              <a:t>AI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Spectrum of</a:t>
            </a:r>
            <a:r>
              <a:rPr sz="2000" spc="-6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Autonomy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Agentic</a:t>
            </a:r>
            <a:r>
              <a:rPr sz="200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Timeline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What is </a:t>
            </a:r>
            <a:r>
              <a:rPr sz="2000" spc="30" dirty="0">
                <a:solidFill>
                  <a:srgbClr val="2583C5"/>
                </a:solidFill>
                <a:latin typeface="Georgia"/>
                <a:cs typeface="Georgia"/>
              </a:rPr>
              <a:t>an</a:t>
            </a:r>
            <a:r>
              <a:rPr sz="2000" spc="-5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Agent?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5" dirty="0">
                <a:solidFill>
                  <a:srgbClr val="2583C5"/>
                </a:solidFill>
                <a:latin typeface="Georgia"/>
                <a:cs typeface="Georgia"/>
              </a:rPr>
              <a:t>Agent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Use</a:t>
            </a:r>
            <a:r>
              <a:rPr sz="2000" spc="1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Cases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Patterns </a:t>
            </a:r>
            <a:r>
              <a:rPr sz="2000" spc="10" dirty="0">
                <a:solidFill>
                  <a:srgbClr val="2583C5"/>
                </a:solidFill>
                <a:latin typeface="Georgia"/>
                <a:cs typeface="Georgia"/>
              </a:rPr>
              <a:t>and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Anti-Patterns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Designing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an</a:t>
            </a:r>
            <a:r>
              <a:rPr sz="20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15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Implementing </a:t>
            </a:r>
            <a:r>
              <a:rPr sz="2000" spc="0" dirty="0">
                <a:solidFill>
                  <a:srgbClr val="2583C5"/>
                </a:solidFill>
                <a:latin typeface="Georgia"/>
                <a:cs typeface="Georgia"/>
              </a:rPr>
              <a:t>an</a:t>
            </a:r>
            <a:r>
              <a:rPr sz="2000" spc="-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Architectural</a:t>
            </a:r>
            <a:r>
              <a:rPr sz="2000" spc="-5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Patterns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5" dirty="0">
                <a:solidFill>
                  <a:srgbClr val="2583C5"/>
                </a:solidFill>
                <a:latin typeface="Georgia"/>
                <a:cs typeface="Georgia"/>
              </a:rPr>
              <a:t>Agent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Interface</a:t>
            </a:r>
            <a:r>
              <a:rPr sz="200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583C5"/>
                </a:solidFill>
                <a:latin typeface="Georgia"/>
                <a:cs typeface="Georgia"/>
              </a:rPr>
              <a:t>Protocols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Evaluating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Agents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5" dirty="0">
                <a:solidFill>
                  <a:srgbClr val="2583C5"/>
                </a:solidFill>
                <a:latin typeface="Georgia"/>
                <a:cs typeface="Georgia"/>
              </a:rPr>
              <a:t>Agent</a:t>
            </a:r>
            <a:r>
              <a:rPr sz="2000" spc="3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2583C5"/>
                </a:solidFill>
                <a:latin typeface="Georgia"/>
                <a:cs typeface="Georgia"/>
              </a:rPr>
              <a:t>Frontier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Agents </a:t>
            </a:r>
            <a:r>
              <a:rPr sz="2000" spc="5" dirty="0">
                <a:solidFill>
                  <a:srgbClr val="2583C5"/>
                </a:solidFill>
                <a:latin typeface="Georgia"/>
                <a:cs typeface="Georgia"/>
              </a:rPr>
              <a:t>&amp;</a:t>
            </a:r>
            <a:r>
              <a:rPr sz="2000" spc="-4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Jobs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2583C5"/>
                </a:solidFill>
                <a:latin typeface="Georgia"/>
                <a:cs typeface="Georgia"/>
              </a:rPr>
              <a:t>References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5447" y="155435"/>
            <a:ext cx="1042416" cy="1051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972" y="485394"/>
            <a:ext cx="2015718" cy="275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20643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References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1498198" y="6360294"/>
            <a:ext cx="2749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40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542" y="1230719"/>
            <a:ext cx="8766810" cy="440372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8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DeepLearning.AI: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Agentic </a:t>
            </a:r>
            <a:r>
              <a:rPr sz="2000" u="sng" spc="-1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AI. Andrew</a:t>
            </a:r>
            <a:r>
              <a:rPr sz="2000" u="sng" spc="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 </a:t>
            </a:r>
            <a:r>
              <a:rPr sz="2000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4"/>
              </a:rPr>
              <a:t>Ng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AI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Engineering: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Building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Applications with </a:t>
            </a:r>
            <a:r>
              <a:rPr sz="2000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Foundation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Models. Chip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5"/>
              </a:rPr>
              <a:t> Huyen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Andrej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Karpathy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Coursera: Fundamentals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of Building </a:t>
            </a:r>
            <a:r>
              <a:rPr sz="2000" u="sng" spc="-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AI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Agents: </a:t>
            </a:r>
            <a:r>
              <a:rPr sz="2000" u="sng" spc="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6"/>
              </a:rPr>
              <a:t>IBM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Anthropic Guide </a:t>
            </a:r>
            <a:r>
              <a:rPr sz="2000" u="sng" spc="-2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to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Building</a:t>
            </a:r>
            <a:r>
              <a:rPr sz="2000" u="sng" spc="4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7"/>
              </a:rPr>
              <a:t>Agents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8"/>
              </a:rPr>
              <a:t>LangChain</a:t>
            </a:r>
            <a:r>
              <a:rPr sz="2000" u="sng" spc="-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8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8"/>
              </a:rPr>
              <a:t>Academy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9"/>
              </a:rPr>
              <a:t>Anthropic</a:t>
            </a:r>
            <a:r>
              <a:rPr sz="2000" u="sng" spc="2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9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9"/>
              </a:rPr>
              <a:t>Academy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0"/>
              </a:rPr>
              <a:t>DeepLearning.ai Course</a:t>
            </a:r>
            <a:r>
              <a:rPr sz="2000" u="sng" spc="-2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0"/>
              </a:rPr>
              <a:t>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0"/>
              </a:rPr>
              <a:t>Catalogue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1"/>
              </a:rPr>
              <a:t>Stanford</a:t>
            </a:r>
            <a:r>
              <a:rPr sz="2000" u="sng" spc="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1"/>
              </a:rPr>
              <a:t>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1"/>
              </a:rPr>
              <a:t>Online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0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2"/>
              </a:rPr>
              <a:t>ML</a:t>
            </a:r>
            <a:r>
              <a:rPr sz="2000" u="sng" spc="-5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2"/>
              </a:rPr>
              <a:t> 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2"/>
              </a:rPr>
              <a:t>Introduction</a:t>
            </a:r>
            <a:endParaRPr sz="20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6215" algn="l"/>
              </a:tabLst>
            </a:pP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3"/>
              </a:rPr>
              <a:t>Linux </a:t>
            </a:r>
            <a:r>
              <a:rPr sz="2000" u="sng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3"/>
              </a:rPr>
              <a:t>Foundation </a:t>
            </a:r>
            <a:r>
              <a:rPr sz="2000" u="sng" spc="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3"/>
              </a:rPr>
              <a:t>MCP</a:t>
            </a:r>
            <a:r>
              <a:rPr sz="2000" u="sng" spc="-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Georgia"/>
                <a:cs typeface="Georgia"/>
                <a:hlinkClick r:id="rId13"/>
              </a:rPr>
              <a:t> donation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870" y="538861"/>
            <a:ext cx="6128385" cy="207772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400">
              <a:latin typeface="Times New Roman"/>
              <a:cs typeface="Times New Roman"/>
            </a:endParaRPr>
          </a:p>
          <a:p>
            <a:pPr marL="1654810">
              <a:lnSpc>
                <a:spcPct val="100000"/>
              </a:lnSpc>
            </a:pPr>
            <a:r>
              <a:rPr spc="-10" dirty="0"/>
              <a:t>Thank</a:t>
            </a:r>
            <a:r>
              <a:rPr spc="-20" dirty="0"/>
              <a:t> </a:t>
            </a:r>
            <a:r>
              <a:rPr spc="10" dirty="0"/>
              <a:t>You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458" y="2907283"/>
            <a:ext cx="1309370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2"/>
              </a:rPr>
              <a:t>A </a:t>
            </a:r>
            <a:r>
              <a:rPr sz="700" spc="-15" dirty="0">
                <a:latin typeface="Calibri"/>
                <a:cs typeface="Calibri"/>
                <a:hlinkClick r:id="rId2"/>
              </a:rPr>
              <a:t>picture </a:t>
            </a:r>
            <a:r>
              <a:rPr sz="700" spc="-10" dirty="0">
                <a:latin typeface="Calibri"/>
                <a:cs typeface="Calibri"/>
                <a:hlinkClick r:id="rId2"/>
              </a:rPr>
              <a:t>containing </a:t>
            </a:r>
            <a:r>
              <a:rPr sz="700" spc="0" dirty="0">
                <a:latin typeface="Calibri"/>
                <a:cs typeface="Calibri"/>
                <a:hlinkClick r:id="rId2"/>
              </a:rPr>
              <a:t>human</a:t>
            </a:r>
            <a:r>
              <a:rPr sz="700" spc="-50" dirty="0">
                <a:latin typeface="Calibri"/>
                <a:cs typeface="Calibri"/>
                <a:hlinkClick r:id="rId2"/>
              </a:rPr>
              <a:t> </a:t>
            </a:r>
            <a:r>
              <a:rPr sz="700" dirty="0">
                <a:latin typeface="Calibri"/>
                <a:cs typeface="Calibri"/>
                <a:hlinkClick r:id="rId2"/>
              </a:rPr>
              <a:t>face,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700" spc="-15" dirty="0">
                <a:latin typeface="Calibri"/>
                <a:cs typeface="Calibri"/>
                <a:hlinkClick r:id="rId2"/>
              </a:rPr>
              <a:t>portrait, </a:t>
            </a:r>
            <a:r>
              <a:rPr sz="700" spc="-5" dirty="0">
                <a:latin typeface="Calibri"/>
                <a:cs typeface="Calibri"/>
                <a:hlinkClick r:id="rId2"/>
              </a:rPr>
              <a:t>person,</a:t>
            </a:r>
            <a:r>
              <a:rPr sz="700" spc="40" dirty="0">
                <a:latin typeface="Calibri"/>
                <a:cs typeface="Calibri"/>
                <a:hlinkClick r:id="rId2"/>
              </a:rPr>
              <a:t> </a:t>
            </a:r>
            <a:r>
              <a:rPr sz="700" spc="0" dirty="0">
                <a:latin typeface="Calibri"/>
                <a:cs typeface="Calibri"/>
                <a:hlinkClick r:id="rId2"/>
              </a:rPr>
              <a:t>sketch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-10" dirty="0">
                <a:latin typeface="Calibri"/>
                <a:cs typeface="Calibri"/>
                <a:hlinkClick r:id="rId2"/>
              </a:rPr>
              <a:t>Description </a:t>
            </a:r>
            <a:r>
              <a:rPr sz="700" spc="-5" dirty="0">
                <a:latin typeface="Calibri"/>
                <a:cs typeface="Calibri"/>
                <a:hlinkClick r:id="rId2"/>
              </a:rPr>
              <a:t>automatically</a:t>
            </a:r>
            <a:r>
              <a:rPr sz="700" spc="-45" dirty="0">
                <a:latin typeface="Calibri"/>
                <a:cs typeface="Calibri"/>
                <a:hlinkClick r:id="rId2"/>
              </a:rPr>
              <a:t> </a:t>
            </a:r>
            <a:r>
              <a:rPr sz="700" dirty="0">
                <a:latin typeface="Calibri"/>
                <a:cs typeface="Calibri"/>
                <a:hlinkClick r:id="rId2"/>
              </a:rPr>
              <a:t>generated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824" y="2890266"/>
            <a:ext cx="1453896" cy="1454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4723" y="467436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4"/>
              </a:rPr>
              <a:t>A </a:t>
            </a:r>
            <a:r>
              <a:rPr sz="700" spc="-5" dirty="0">
                <a:latin typeface="Calibri"/>
                <a:cs typeface="Calibri"/>
                <a:hlinkClick r:id="rId4"/>
              </a:rPr>
              <a:t>qr </a:t>
            </a:r>
            <a:r>
              <a:rPr sz="700" spc="-10" dirty="0">
                <a:latin typeface="Calibri"/>
                <a:cs typeface="Calibri"/>
                <a:hlinkClick r:id="rId4"/>
              </a:rPr>
              <a:t>code with </a:t>
            </a:r>
            <a:r>
              <a:rPr sz="700" spc="-5" dirty="0">
                <a:latin typeface="Calibri"/>
                <a:cs typeface="Calibri"/>
                <a:hlinkClick r:id="rId4"/>
              </a:rPr>
              <a:t>black squares </a:t>
            </a:r>
            <a:r>
              <a:rPr sz="700" spc="0" dirty="0">
                <a:latin typeface="Calibri"/>
                <a:cs typeface="Calibri"/>
                <a:hlinkClick r:id="rId4"/>
              </a:rPr>
              <a:t>and</a:t>
            </a:r>
            <a:r>
              <a:rPr sz="700" spc="-95" dirty="0">
                <a:latin typeface="Calibri"/>
                <a:cs typeface="Calibri"/>
                <a:hlinkClick r:id="rId4"/>
              </a:rPr>
              <a:t> </a:t>
            </a:r>
            <a:r>
              <a:rPr sz="700" spc="-10" dirty="0">
                <a:latin typeface="Calibri"/>
                <a:cs typeface="Calibri"/>
                <a:hlinkClick r:id="rId4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4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4"/>
              </a:rPr>
              <a:t>content </a:t>
            </a:r>
            <a:r>
              <a:rPr sz="700" spc="5" dirty="0">
                <a:latin typeface="Calibri"/>
                <a:cs typeface="Calibri"/>
                <a:hlinkClick r:id="rId4"/>
              </a:rPr>
              <a:t>may </a:t>
            </a:r>
            <a:r>
              <a:rPr sz="700" dirty="0">
                <a:latin typeface="Calibri"/>
                <a:cs typeface="Calibri"/>
                <a:hlinkClick r:id="rId4"/>
              </a:rPr>
              <a:t>be</a:t>
            </a:r>
            <a:r>
              <a:rPr sz="700" spc="-90" dirty="0">
                <a:latin typeface="Calibri"/>
                <a:cs typeface="Calibri"/>
                <a:hlinkClick r:id="rId4"/>
              </a:rPr>
              <a:t> </a:t>
            </a:r>
            <a:r>
              <a:rPr sz="700" spc="-15" dirty="0">
                <a:latin typeface="Calibri"/>
                <a:cs typeface="Calibri"/>
                <a:hlinkClick r:id="rId4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9244" y="4760586"/>
            <a:ext cx="1591056" cy="1591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6662" y="3213515"/>
            <a:ext cx="841491" cy="816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05529" y="467436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7"/>
              </a:rPr>
              <a:t>A </a:t>
            </a:r>
            <a:r>
              <a:rPr sz="700" spc="-5" dirty="0">
                <a:latin typeface="Calibri"/>
                <a:cs typeface="Calibri"/>
                <a:hlinkClick r:id="rId7"/>
              </a:rPr>
              <a:t>qr </a:t>
            </a:r>
            <a:r>
              <a:rPr sz="700" spc="-10" dirty="0">
                <a:latin typeface="Calibri"/>
                <a:cs typeface="Calibri"/>
                <a:hlinkClick r:id="rId7"/>
              </a:rPr>
              <a:t>code with </a:t>
            </a:r>
            <a:r>
              <a:rPr sz="700" spc="-5" dirty="0">
                <a:latin typeface="Calibri"/>
                <a:cs typeface="Calibri"/>
                <a:hlinkClick r:id="rId7"/>
              </a:rPr>
              <a:t>black</a:t>
            </a:r>
            <a:r>
              <a:rPr sz="700" spc="-75" dirty="0">
                <a:latin typeface="Calibri"/>
                <a:cs typeface="Calibri"/>
                <a:hlinkClick r:id="rId7"/>
              </a:rPr>
              <a:t> </a:t>
            </a:r>
            <a:r>
              <a:rPr sz="700" spc="-10" dirty="0">
                <a:latin typeface="Calibri"/>
                <a:cs typeface="Calibri"/>
                <a:hlinkClick r:id="rId7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7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7"/>
              </a:rPr>
              <a:t>content </a:t>
            </a:r>
            <a:r>
              <a:rPr sz="700" spc="5" dirty="0">
                <a:latin typeface="Calibri"/>
                <a:cs typeface="Calibri"/>
                <a:hlinkClick r:id="rId7"/>
              </a:rPr>
              <a:t>may </a:t>
            </a:r>
            <a:r>
              <a:rPr sz="700" dirty="0">
                <a:latin typeface="Calibri"/>
                <a:cs typeface="Calibri"/>
                <a:hlinkClick r:id="rId7"/>
              </a:rPr>
              <a:t>be</a:t>
            </a:r>
            <a:r>
              <a:rPr sz="700" spc="-90" dirty="0">
                <a:latin typeface="Calibri"/>
                <a:cs typeface="Calibri"/>
                <a:hlinkClick r:id="rId7"/>
              </a:rPr>
              <a:t> </a:t>
            </a:r>
            <a:r>
              <a:rPr sz="700" spc="-15" dirty="0">
                <a:latin typeface="Calibri"/>
                <a:cs typeface="Calibri"/>
                <a:hlinkClick r:id="rId7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08159" y="4760586"/>
            <a:ext cx="1590520" cy="1591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5392" y="3155454"/>
            <a:ext cx="1645920" cy="9603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06464" y="467436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0"/>
              </a:rPr>
              <a:t>A </a:t>
            </a:r>
            <a:r>
              <a:rPr sz="700" spc="-5" dirty="0">
                <a:latin typeface="Calibri"/>
                <a:cs typeface="Calibri"/>
                <a:hlinkClick r:id="rId10"/>
              </a:rPr>
              <a:t>qr </a:t>
            </a:r>
            <a:r>
              <a:rPr sz="700" spc="-10" dirty="0">
                <a:latin typeface="Calibri"/>
                <a:cs typeface="Calibri"/>
                <a:hlinkClick r:id="rId10"/>
              </a:rPr>
              <a:t>code with </a:t>
            </a:r>
            <a:r>
              <a:rPr sz="700" spc="-5" dirty="0">
                <a:latin typeface="Calibri"/>
                <a:cs typeface="Calibri"/>
                <a:hlinkClick r:id="rId10"/>
              </a:rPr>
              <a:t>black</a:t>
            </a:r>
            <a:r>
              <a:rPr sz="700" spc="-75" dirty="0">
                <a:latin typeface="Calibri"/>
                <a:cs typeface="Calibri"/>
                <a:hlinkClick r:id="rId10"/>
              </a:rPr>
              <a:t> </a:t>
            </a:r>
            <a:r>
              <a:rPr sz="700" spc="-10" dirty="0">
                <a:latin typeface="Calibri"/>
                <a:cs typeface="Calibri"/>
                <a:hlinkClick r:id="rId10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10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0"/>
              </a:rPr>
              <a:t>content </a:t>
            </a:r>
            <a:r>
              <a:rPr sz="700" spc="5" dirty="0">
                <a:latin typeface="Calibri"/>
                <a:cs typeface="Calibri"/>
                <a:hlinkClick r:id="rId10"/>
              </a:rPr>
              <a:t>may </a:t>
            </a:r>
            <a:r>
              <a:rPr sz="700" dirty="0">
                <a:latin typeface="Calibri"/>
                <a:cs typeface="Calibri"/>
                <a:hlinkClick r:id="rId10"/>
              </a:rPr>
              <a:t>be</a:t>
            </a:r>
            <a:r>
              <a:rPr sz="700" spc="-90" dirty="0">
                <a:latin typeface="Calibri"/>
                <a:cs typeface="Calibri"/>
                <a:hlinkClick r:id="rId10"/>
              </a:rPr>
              <a:t> </a:t>
            </a:r>
            <a:r>
              <a:rPr sz="700" spc="-15" dirty="0">
                <a:latin typeface="Calibri"/>
                <a:cs typeface="Calibri"/>
                <a:hlinkClick r:id="rId10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93058" y="4751439"/>
            <a:ext cx="1608876" cy="16097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43145" y="3386533"/>
            <a:ext cx="1924023" cy="4713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535286" y="467436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13"/>
              </a:rPr>
              <a:t>A </a:t>
            </a:r>
            <a:r>
              <a:rPr sz="700" spc="-5" dirty="0">
                <a:latin typeface="Calibri"/>
                <a:cs typeface="Calibri"/>
                <a:hlinkClick r:id="rId13"/>
              </a:rPr>
              <a:t>qr </a:t>
            </a:r>
            <a:r>
              <a:rPr sz="700" spc="-10" dirty="0">
                <a:latin typeface="Calibri"/>
                <a:cs typeface="Calibri"/>
                <a:hlinkClick r:id="rId13"/>
              </a:rPr>
              <a:t>code with </a:t>
            </a:r>
            <a:r>
              <a:rPr sz="700" spc="-5" dirty="0">
                <a:latin typeface="Calibri"/>
                <a:cs typeface="Calibri"/>
                <a:hlinkClick r:id="rId13"/>
              </a:rPr>
              <a:t>black</a:t>
            </a:r>
            <a:r>
              <a:rPr sz="700" spc="-75" dirty="0">
                <a:latin typeface="Calibri"/>
                <a:cs typeface="Calibri"/>
                <a:hlinkClick r:id="rId13"/>
              </a:rPr>
              <a:t> </a:t>
            </a:r>
            <a:r>
              <a:rPr sz="700" spc="-10" dirty="0">
                <a:latin typeface="Calibri"/>
                <a:cs typeface="Calibri"/>
                <a:hlinkClick r:id="rId13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13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13"/>
              </a:rPr>
              <a:t>content </a:t>
            </a:r>
            <a:r>
              <a:rPr sz="700" spc="5" dirty="0">
                <a:latin typeface="Calibri"/>
                <a:cs typeface="Calibri"/>
                <a:hlinkClick r:id="rId13"/>
              </a:rPr>
              <a:t>may </a:t>
            </a:r>
            <a:r>
              <a:rPr sz="700" dirty="0">
                <a:latin typeface="Calibri"/>
                <a:cs typeface="Calibri"/>
                <a:hlinkClick r:id="rId13"/>
              </a:rPr>
              <a:t>be</a:t>
            </a:r>
            <a:r>
              <a:rPr sz="700" spc="-90" dirty="0">
                <a:latin typeface="Calibri"/>
                <a:cs typeface="Calibri"/>
                <a:hlinkClick r:id="rId13"/>
              </a:rPr>
              <a:t> </a:t>
            </a:r>
            <a:r>
              <a:rPr sz="700" spc="-15" dirty="0">
                <a:latin typeface="Calibri"/>
                <a:cs typeface="Calibri"/>
                <a:hlinkClick r:id="rId13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24304" y="4751439"/>
            <a:ext cx="1613439" cy="16097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498198" y="6360294"/>
            <a:ext cx="274955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41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49961"/>
            <a:ext cx="8652522" cy="346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50520"/>
            <a:ext cx="86741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10" dirty="0"/>
              <a:t>Artificial </a:t>
            </a:r>
            <a:r>
              <a:rPr sz="2800" spc="-5" dirty="0"/>
              <a:t>Intelligence: The </a:t>
            </a:r>
            <a:r>
              <a:rPr sz="2800" dirty="0"/>
              <a:t>rise </a:t>
            </a:r>
            <a:r>
              <a:rPr sz="2800" spc="0" dirty="0"/>
              <a:t>of </a:t>
            </a:r>
            <a:r>
              <a:rPr sz="2800" spc="-5" dirty="0"/>
              <a:t>Generative</a:t>
            </a:r>
            <a:r>
              <a:rPr sz="2800" spc="-95" dirty="0"/>
              <a:t> </a:t>
            </a:r>
            <a:r>
              <a:rPr sz="2800" spc="10" dirty="0"/>
              <a:t>AI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0" dirty="0">
                <a:solidFill>
                  <a:srgbClr val="C00000"/>
                </a:solidFill>
              </a:rPr>
              <a:t>Simplified </a:t>
            </a:r>
            <a:r>
              <a:rPr sz="2350" spc="5" dirty="0">
                <a:solidFill>
                  <a:srgbClr val="C00000"/>
                </a:solidFill>
              </a:rPr>
              <a:t>AI</a:t>
            </a:r>
            <a:r>
              <a:rPr sz="2350" spc="90" dirty="0">
                <a:solidFill>
                  <a:srgbClr val="C00000"/>
                </a:solidFill>
              </a:rPr>
              <a:t> </a:t>
            </a:r>
            <a:r>
              <a:rPr sz="2350" spc="5" dirty="0">
                <a:solidFill>
                  <a:srgbClr val="C00000"/>
                </a:solidFill>
              </a:rPr>
              <a:t>Timeline</a:t>
            </a:r>
            <a:endParaRPr sz="2350"/>
          </a:p>
        </p:txBody>
      </p:sp>
      <p:sp>
        <p:nvSpPr>
          <p:cNvPr id="6" name="object 6"/>
          <p:cNvSpPr txBox="1"/>
          <p:nvPr/>
        </p:nvSpPr>
        <p:spPr>
          <a:xfrm>
            <a:off x="794804" y="1523018"/>
            <a:ext cx="9355455" cy="40551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52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5" dirty="0">
                <a:latin typeface="Georgia"/>
                <a:cs typeface="Georgia"/>
              </a:rPr>
              <a:t>AI </a:t>
            </a:r>
            <a:r>
              <a:rPr sz="2000" dirty="0">
                <a:latin typeface="Georgia"/>
                <a:cs typeface="Georgia"/>
              </a:rPr>
              <a:t>cradle: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1940-1950s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270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1943: </a:t>
            </a:r>
            <a:r>
              <a:rPr sz="1200" spc="-10" dirty="0">
                <a:latin typeface="Georgia"/>
                <a:cs typeface="Georgia"/>
              </a:rPr>
              <a:t>McCulloch </a:t>
            </a:r>
            <a:r>
              <a:rPr sz="1200" spc="10" dirty="0">
                <a:latin typeface="Georgia"/>
                <a:cs typeface="Georgia"/>
              </a:rPr>
              <a:t>&amp; </a:t>
            </a:r>
            <a:r>
              <a:rPr sz="1200" spc="-10" dirty="0">
                <a:latin typeface="Georgia"/>
                <a:cs typeface="Georgia"/>
              </a:rPr>
              <a:t>Pitts </a:t>
            </a:r>
            <a:r>
              <a:rPr sz="1200" spc="0" dirty="0">
                <a:latin typeface="Georgia"/>
                <a:cs typeface="Georgia"/>
              </a:rPr>
              <a:t>. </a:t>
            </a:r>
            <a:r>
              <a:rPr sz="1200" spc="5" dirty="0">
                <a:latin typeface="Georgia"/>
                <a:cs typeface="Georgia"/>
              </a:rPr>
              <a:t>“A </a:t>
            </a:r>
            <a:r>
              <a:rPr sz="1200" spc="-10" dirty="0">
                <a:latin typeface="Georgia"/>
                <a:cs typeface="Georgia"/>
              </a:rPr>
              <a:t>Logical Calculus </a:t>
            </a:r>
            <a:r>
              <a:rPr sz="1200" dirty="0">
                <a:latin typeface="Georgia"/>
                <a:cs typeface="Georgia"/>
              </a:rPr>
              <a:t>of </a:t>
            </a:r>
            <a:r>
              <a:rPr sz="1200" spc="-1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Ideas </a:t>
            </a:r>
            <a:r>
              <a:rPr sz="1200" spc="-5" dirty="0">
                <a:latin typeface="Georgia"/>
                <a:cs typeface="Georgia"/>
              </a:rPr>
              <a:t>Immanent </a:t>
            </a:r>
            <a:r>
              <a:rPr sz="1200" spc="5" dirty="0">
                <a:latin typeface="Georgia"/>
                <a:cs typeface="Georgia"/>
              </a:rPr>
              <a:t>in </a:t>
            </a:r>
            <a:r>
              <a:rPr sz="1200" dirty="0">
                <a:latin typeface="Georgia"/>
                <a:cs typeface="Georgia"/>
              </a:rPr>
              <a:t>Nervous </a:t>
            </a:r>
            <a:r>
              <a:rPr sz="1200" spc="-10" dirty="0">
                <a:latin typeface="Georgia"/>
                <a:cs typeface="Georgia"/>
              </a:rPr>
              <a:t>Activity”. </a:t>
            </a:r>
            <a:r>
              <a:rPr sz="1200" dirty="0">
                <a:latin typeface="Georgia"/>
                <a:cs typeface="Georgia"/>
              </a:rPr>
              <a:t>mathematical </a:t>
            </a:r>
            <a:r>
              <a:rPr sz="1200" spc="0" dirty="0">
                <a:latin typeface="Georgia"/>
                <a:cs typeface="Georgia"/>
              </a:rPr>
              <a:t>model </a:t>
            </a:r>
            <a:r>
              <a:rPr sz="1200" dirty="0">
                <a:latin typeface="Georgia"/>
                <a:cs typeface="Georgia"/>
              </a:rPr>
              <a:t>of </a:t>
            </a:r>
            <a:r>
              <a:rPr sz="1200" spc="-5" dirty="0">
                <a:latin typeface="Georgia"/>
                <a:cs typeface="Georgia"/>
              </a:rPr>
              <a:t>biological</a:t>
            </a:r>
            <a:r>
              <a:rPr sz="1200" spc="6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neurons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dirty="0">
                <a:solidFill>
                  <a:srgbClr val="2583C5"/>
                </a:solidFill>
                <a:latin typeface="Georgia"/>
                <a:cs typeface="Georgia"/>
              </a:rPr>
              <a:t>1950: </a:t>
            </a:r>
            <a:r>
              <a:rPr sz="1200" spc="-10" dirty="0">
                <a:latin typeface="Georgia"/>
                <a:cs typeface="Georgia"/>
              </a:rPr>
              <a:t>Alan </a:t>
            </a:r>
            <a:r>
              <a:rPr sz="1200" spc="-5" dirty="0">
                <a:latin typeface="Georgia"/>
                <a:cs typeface="Georgia"/>
              </a:rPr>
              <a:t>Turing. </a:t>
            </a:r>
            <a:r>
              <a:rPr sz="1200" dirty="0">
                <a:latin typeface="Georgia"/>
                <a:cs typeface="Georgia"/>
              </a:rPr>
              <a:t>"Computing Machinery </a:t>
            </a:r>
            <a:r>
              <a:rPr sz="1200" spc="-5" dirty="0">
                <a:latin typeface="Georgia"/>
                <a:cs typeface="Georgia"/>
              </a:rPr>
              <a:t>and </a:t>
            </a:r>
            <a:r>
              <a:rPr sz="1200" spc="-10" dirty="0">
                <a:latin typeface="Georgia"/>
                <a:cs typeface="Georgia"/>
              </a:rPr>
              <a:t>Intelligence”. </a:t>
            </a:r>
            <a:r>
              <a:rPr sz="1200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Turing Test, </a:t>
            </a:r>
            <a:r>
              <a:rPr sz="1200" spc="5" dirty="0">
                <a:latin typeface="Georgia"/>
                <a:cs typeface="Georgia"/>
              </a:rPr>
              <a:t>a </a:t>
            </a:r>
            <a:r>
              <a:rPr sz="1200" spc="-5" dirty="0">
                <a:latin typeface="Georgia"/>
                <a:cs typeface="Georgia"/>
              </a:rPr>
              <a:t>benchmark </a:t>
            </a:r>
            <a:r>
              <a:rPr sz="1200" spc="-10" dirty="0">
                <a:latin typeface="Georgia"/>
                <a:cs typeface="Georgia"/>
              </a:rPr>
              <a:t>for </a:t>
            </a:r>
            <a:r>
              <a:rPr sz="1200" spc="-5" dirty="0">
                <a:latin typeface="Georgia"/>
                <a:cs typeface="Georgia"/>
              </a:rPr>
              <a:t>machine</a:t>
            </a:r>
            <a:r>
              <a:rPr sz="1200" spc="-6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intelligence.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1956:</a:t>
            </a:r>
            <a:r>
              <a:rPr sz="1200" spc="-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The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Dartmouth</a:t>
            </a:r>
            <a:r>
              <a:rPr sz="1200" spc="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Workshop</a:t>
            </a:r>
            <a:r>
              <a:rPr sz="1200" spc="-5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established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AI</a:t>
            </a:r>
            <a:r>
              <a:rPr sz="1200" spc="-45" dirty="0">
                <a:latin typeface="Georgia"/>
                <a:cs typeface="Georgia"/>
              </a:rPr>
              <a:t> </a:t>
            </a:r>
            <a:r>
              <a:rPr sz="1200" spc="15" dirty="0">
                <a:latin typeface="Georgia"/>
                <a:cs typeface="Georgia"/>
              </a:rPr>
              <a:t>as</a:t>
            </a:r>
            <a:r>
              <a:rPr sz="1200" spc="-25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a</a:t>
            </a:r>
            <a:r>
              <a:rPr sz="1200" spc="-4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field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of</a:t>
            </a:r>
            <a:r>
              <a:rPr sz="1200" spc="-3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study.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John </a:t>
            </a:r>
            <a:r>
              <a:rPr sz="1200" spc="-10" dirty="0">
                <a:latin typeface="Georgia"/>
                <a:cs typeface="Georgia"/>
              </a:rPr>
              <a:t>McCarthy</a:t>
            </a:r>
            <a:r>
              <a:rPr sz="1200" spc="-25" dirty="0">
                <a:latin typeface="Georgia"/>
                <a:cs typeface="Georgia"/>
              </a:rPr>
              <a:t> </a:t>
            </a:r>
            <a:r>
              <a:rPr sz="1200" spc="0" dirty="0">
                <a:latin typeface="Georgia"/>
                <a:cs typeface="Georgia"/>
              </a:rPr>
              <a:t>coined</a:t>
            </a:r>
            <a:r>
              <a:rPr sz="1200" spc="-55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the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term</a:t>
            </a:r>
            <a:r>
              <a:rPr sz="120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"artificial</a:t>
            </a:r>
            <a:r>
              <a:rPr sz="1200" spc="-6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intelligence".</a:t>
            </a:r>
            <a:endParaRPr sz="12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150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5" dirty="0">
                <a:latin typeface="Georgia"/>
                <a:cs typeface="Georgia"/>
              </a:rPr>
              <a:t>Machine </a:t>
            </a:r>
            <a:r>
              <a:rPr sz="2000" dirty="0">
                <a:latin typeface="Georgia"/>
                <a:cs typeface="Georgia"/>
              </a:rPr>
              <a:t>Learning </a:t>
            </a:r>
            <a:r>
              <a:rPr sz="2000" spc="-5" dirty="0">
                <a:latin typeface="Georgia"/>
                <a:cs typeface="Georgia"/>
              </a:rPr>
              <a:t>Renaissance:</a:t>
            </a:r>
            <a:r>
              <a:rPr sz="2000" spc="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1980-1990s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27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1978: </a:t>
            </a:r>
            <a:r>
              <a:rPr sz="1200" dirty="0">
                <a:latin typeface="Georgia"/>
                <a:cs typeface="Georgia"/>
              </a:rPr>
              <a:t>Geoffrey </a:t>
            </a:r>
            <a:r>
              <a:rPr sz="1200" spc="-5" dirty="0">
                <a:latin typeface="Georgia"/>
                <a:cs typeface="Georgia"/>
              </a:rPr>
              <a:t>Hinton </a:t>
            </a:r>
            <a:r>
              <a:rPr sz="1200" spc="-10" dirty="0">
                <a:latin typeface="Georgia"/>
                <a:cs typeface="Georgia"/>
              </a:rPr>
              <a:t>awarded </a:t>
            </a:r>
            <a:r>
              <a:rPr sz="1200" spc="-15" dirty="0">
                <a:latin typeface="Georgia"/>
                <a:cs typeface="Georgia"/>
              </a:rPr>
              <a:t>his </a:t>
            </a:r>
            <a:r>
              <a:rPr sz="1200" spc="0" dirty="0">
                <a:latin typeface="Georgia"/>
                <a:cs typeface="Georgia"/>
              </a:rPr>
              <a:t>PhD </a:t>
            </a:r>
            <a:r>
              <a:rPr sz="1200" spc="5" dirty="0">
                <a:latin typeface="Georgia"/>
                <a:cs typeface="Georgia"/>
              </a:rPr>
              <a:t>in </a:t>
            </a:r>
            <a:r>
              <a:rPr sz="1200" spc="-5" dirty="0">
                <a:latin typeface="Georgia"/>
                <a:cs typeface="Georgia"/>
              </a:rPr>
              <a:t>Artificial </a:t>
            </a:r>
            <a:r>
              <a:rPr sz="1200" spc="-10" dirty="0">
                <a:latin typeface="Georgia"/>
                <a:cs typeface="Georgia"/>
              </a:rPr>
              <a:t>Intelligence </a:t>
            </a:r>
            <a:r>
              <a:rPr sz="1200" dirty="0">
                <a:latin typeface="Georgia"/>
                <a:cs typeface="Georgia"/>
              </a:rPr>
              <a:t>from </a:t>
            </a:r>
            <a:r>
              <a:rPr sz="1200" spc="-5" dirty="0">
                <a:latin typeface="Georgia"/>
                <a:cs typeface="Georgia"/>
              </a:rPr>
              <a:t>University </a:t>
            </a:r>
            <a:r>
              <a:rPr sz="1200" dirty="0">
                <a:latin typeface="Georgia"/>
                <a:cs typeface="Georgia"/>
              </a:rPr>
              <a:t>of</a:t>
            </a:r>
            <a:r>
              <a:rPr sz="1200" spc="-10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Edinburgh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509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10" dirty="0">
                <a:solidFill>
                  <a:srgbClr val="2583C5"/>
                </a:solidFill>
                <a:latin typeface="Georgia"/>
                <a:cs typeface="Georgia"/>
              </a:rPr>
              <a:t>1997: </a:t>
            </a:r>
            <a:r>
              <a:rPr sz="1200" spc="-10" dirty="0">
                <a:latin typeface="Georgia"/>
                <a:cs typeface="Georgia"/>
              </a:rPr>
              <a:t>IBM's Deep Blue </a:t>
            </a:r>
            <a:r>
              <a:rPr sz="1200" spc="-5" dirty="0">
                <a:latin typeface="Georgia"/>
                <a:cs typeface="Georgia"/>
              </a:rPr>
              <a:t>defeated Garry Kasparov, </a:t>
            </a:r>
            <a:r>
              <a:rPr sz="1200" spc="5" dirty="0">
                <a:latin typeface="Georgia"/>
                <a:cs typeface="Georgia"/>
              </a:rPr>
              <a:t>in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chess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4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dirty="0">
                <a:solidFill>
                  <a:srgbClr val="2583C5"/>
                </a:solidFill>
                <a:latin typeface="Georgia"/>
                <a:cs typeface="Georgia"/>
              </a:rPr>
              <a:t>2011: </a:t>
            </a:r>
            <a:r>
              <a:rPr sz="1200" spc="-5" dirty="0">
                <a:latin typeface="Georgia"/>
                <a:cs typeface="Georgia"/>
              </a:rPr>
              <a:t>IBM </a:t>
            </a:r>
            <a:r>
              <a:rPr sz="1200" spc="-10" dirty="0">
                <a:latin typeface="Georgia"/>
                <a:cs typeface="Georgia"/>
              </a:rPr>
              <a:t>Watson </a:t>
            </a:r>
            <a:r>
              <a:rPr sz="1200" spc="10" dirty="0">
                <a:latin typeface="Georgia"/>
                <a:cs typeface="Georgia"/>
              </a:rPr>
              <a:t>won</a:t>
            </a:r>
            <a:r>
              <a:rPr sz="1200" spc="-210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TV </a:t>
            </a:r>
            <a:r>
              <a:rPr sz="1200" spc="0" dirty="0">
                <a:latin typeface="Georgia"/>
                <a:cs typeface="Georgia"/>
              </a:rPr>
              <a:t>game </a:t>
            </a:r>
            <a:r>
              <a:rPr sz="1200" dirty="0">
                <a:latin typeface="Georgia"/>
                <a:cs typeface="Georgia"/>
              </a:rPr>
              <a:t>show </a:t>
            </a:r>
            <a:r>
              <a:rPr sz="1200" spc="-5" dirty="0">
                <a:latin typeface="Georgia"/>
                <a:cs typeface="Georgia"/>
              </a:rPr>
              <a:t>Jeopardy!</a:t>
            </a:r>
            <a:endParaRPr sz="12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14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0" dirty="0">
                <a:latin typeface="Georgia"/>
                <a:cs typeface="Georgia"/>
              </a:rPr>
              <a:t>Deep </a:t>
            </a:r>
            <a:r>
              <a:rPr sz="2000" dirty="0">
                <a:latin typeface="Georgia"/>
                <a:cs typeface="Georgia"/>
              </a:rPr>
              <a:t>Learning </a:t>
            </a:r>
            <a:r>
              <a:rPr sz="2000" spc="-10" dirty="0">
                <a:latin typeface="Georgia"/>
                <a:cs typeface="Georgia"/>
              </a:rPr>
              <a:t>Boom:</a:t>
            </a:r>
            <a:r>
              <a:rPr sz="2000" spc="-3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2010-2020s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27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2012: </a:t>
            </a:r>
            <a:r>
              <a:rPr sz="1200" spc="-5" dirty="0">
                <a:latin typeface="Georgia"/>
                <a:cs typeface="Georgia"/>
              </a:rPr>
              <a:t>AlexNet, </a:t>
            </a:r>
            <a:r>
              <a:rPr sz="1200" spc="5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deep </a:t>
            </a:r>
            <a:r>
              <a:rPr sz="1200" spc="-10" dirty="0">
                <a:latin typeface="Georgia"/>
                <a:cs typeface="Georgia"/>
              </a:rPr>
              <a:t>learning network, </a:t>
            </a:r>
            <a:r>
              <a:rPr sz="1200" spc="-5" dirty="0">
                <a:latin typeface="Georgia"/>
                <a:cs typeface="Georgia"/>
              </a:rPr>
              <a:t>performed well </a:t>
            </a:r>
            <a:r>
              <a:rPr sz="1200" spc="5" dirty="0">
                <a:latin typeface="Georgia"/>
                <a:cs typeface="Georgia"/>
              </a:rPr>
              <a:t>in </a:t>
            </a:r>
            <a:r>
              <a:rPr sz="1200" spc="-10" dirty="0">
                <a:latin typeface="Georgia"/>
                <a:cs typeface="Georgia"/>
              </a:rPr>
              <a:t>an </a:t>
            </a:r>
            <a:r>
              <a:rPr sz="1200" spc="0" dirty="0">
                <a:latin typeface="Georgia"/>
                <a:cs typeface="Georgia"/>
              </a:rPr>
              <a:t>image </a:t>
            </a:r>
            <a:r>
              <a:rPr sz="1200" spc="-5" dirty="0">
                <a:latin typeface="Georgia"/>
                <a:cs typeface="Georgia"/>
              </a:rPr>
              <a:t>recognition</a:t>
            </a:r>
            <a:r>
              <a:rPr sz="1200" spc="-1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competition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439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10" dirty="0">
                <a:solidFill>
                  <a:srgbClr val="2583C5"/>
                </a:solidFill>
                <a:latin typeface="Georgia"/>
                <a:cs typeface="Georgia"/>
              </a:rPr>
              <a:t>2016: </a:t>
            </a:r>
            <a:r>
              <a:rPr sz="1200" spc="-5" dirty="0">
                <a:latin typeface="Georgia"/>
                <a:cs typeface="Georgia"/>
              </a:rPr>
              <a:t>Google </a:t>
            </a:r>
            <a:r>
              <a:rPr sz="1200" dirty="0">
                <a:latin typeface="Georgia"/>
                <a:cs typeface="Georgia"/>
              </a:rPr>
              <a:t>DeepMind's </a:t>
            </a:r>
            <a:r>
              <a:rPr sz="1200" spc="-10" dirty="0">
                <a:latin typeface="Georgia"/>
                <a:cs typeface="Georgia"/>
              </a:rPr>
              <a:t>AlphaGo </a:t>
            </a:r>
            <a:r>
              <a:rPr sz="1200" spc="-5" dirty="0">
                <a:latin typeface="Georgia"/>
                <a:cs typeface="Georgia"/>
              </a:rPr>
              <a:t>defeated </a:t>
            </a:r>
            <a:r>
              <a:rPr sz="1200" dirty="0">
                <a:latin typeface="Georgia"/>
                <a:cs typeface="Georgia"/>
              </a:rPr>
              <a:t>world champion Lee Sedol </a:t>
            </a:r>
            <a:r>
              <a:rPr sz="1200" spc="5" dirty="0">
                <a:latin typeface="Georgia"/>
                <a:cs typeface="Georgia"/>
              </a:rPr>
              <a:t>in the </a:t>
            </a:r>
            <a:r>
              <a:rPr sz="1200" spc="-10" dirty="0">
                <a:latin typeface="Georgia"/>
                <a:cs typeface="Georgia"/>
              </a:rPr>
              <a:t>game </a:t>
            </a:r>
            <a:r>
              <a:rPr sz="1200" spc="0" dirty="0">
                <a:latin typeface="Georgia"/>
                <a:cs typeface="Georgia"/>
              </a:rPr>
              <a:t>of</a:t>
            </a:r>
            <a:r>
              <a:rPr sz="1200" spc="-1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Go.</a:t>
            </a:r>
            <a:endParaRPr sz="1200">
              <a:latin typeface="Georgia"/>
              <a:cs typeface="Georgia"/>
            </a:endParaRPr>
          </a:p>
          <a:p>
            <a:pPr marL="195580" indent="-182880">
              <a:lnSpc>
                <a:spcPct val="100000"/>
              </a:lnSpc>
              <a:spcBef>
                <a:spcPts val="1145"/>
              </a:spcBef>
              <a:buClr>
                <a:srgbClr val="1382AC"/>
              </a:buClr>
              <a:buSzPct val="85000"/>
              <a:buFont typeface="Microsoft Sans Serif"/>
              <a:buChar char="▪"/>
              <a:tabLst>
                <a:tab pos="195580" algn="l"/>
              </a:tabLst>
            </a:pPr>
            <a:r>
              <a:rPr sz="2000" spc="-5" dirty="0">
                <a:latin typeface="Georgia"/>
                <a:cs typeface="Georgia"/>
              </a:rPr>
              <a:t>Generative </a:t>
            </a:r>
            <a:r>
              <a:rPr sz="2000" spc="5" dirty="0">
                <a:latin typeface="Georgia"/>
                <a:cs typeface="Georgia"/>
              </a:rPr>
              <a:t>AI </a:t>
            </a:r>
            <a:r>
              <a:rPr sz="2000" spc="-10" dirty="0">
                <a:latin typeface="Georgia"/>
                <a:cs typeface="Georgia"/>
              </a:rPr>
              <a:t>Boom: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2020s-Present</a:t>
            </a:r>
            <a:endParaRPr sz="20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275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2017: </a:t>
            </a:r>
            <a:r>
              <a:rPr sz="1200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transformer </a:t>
            </a:r>
            <a:r>
              <a:rPr sz="1200" dirty="0">
                <a:latin typeface="Georgia"/>
                <a:cs typeface="Georgia"/>
              </a:rPr>
              <a:t>paper </a:t>
            </a:r>
            <a:r>
              <a:rPr sz="1200" spc="-15" dirty="0">
                <a:latin typeface="Georgia"/>
                <a:cs typeface="Georgia"/>
              </a:rPr>
              <a:t>released </a:t>
            </a:r>
            <a:r>
              <a:rPr sz="1200" spc="-10" dirty="0">
                <a:latin typeface="Georgia"/>
                <a:cs typeface="Georgia"/>
              </a:rPr>
              <a:t>by </a:t>
            </a:r>
            <a:r>
              <a:rPr sz="1200" spc="-5" dirty="0">
                <a:latin typeface="Georgia"/>
                <a:cs typeface="Georgia"/>
              </a:rPr>
              <a:t>Google researchers providing </a:t>
            </a:r>
            <a:r>
              <a:rPr sz="1200" spc="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blueprint </a:t>
            </a:r>
            <a:r>
              <a:rPr sz="1200" spc="5" dirty="0">
                <a:latin typeface="Georgia"/>
                <a:cs typeface="Georgia"/>
              </a:rPr>
              <a:t>for </a:t>
            </a:r>
            <a:r>
              <a:rPr sz="1200" dirty="0">
                <a:latin typeface="Georgia"/>
                <a:cs typeface="Georgia"/>
              </a:rPr>
              <a:t>most </a:t>
            </a:r>
            <a:r>
              <a:rPr sz="1200" spc="-5" dirty="0">
                <a:latin typeface="Georgia"/>
                <a:cs typeface="Georgia"/>
              </a:rPr>
              <a:t>modern </a:t>
            </a:r>
            <a:r>
              <a:rPr sz="1200" spc="-10" dirty="0">
                <a:latin typeface="Georgia"/>
                <a:cs typeface="Georgia"/>
              </a:rPr>
              <a:t>large </a:t>
            </a:r>
            <a:r>
              <a:rPr sz="1200" spc="-5" dirty="0">
                <a:latin typeface="Georgia"/>
                <a:cs typeface="Georgia"/>
              </a:rPr>
              <a:t>language</a:t>
            </a:r>
            <a:r>
              <a:rPr sz="1200" spc="-11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model.</a:t>
            </a:r>
            <a:endParaRPr sz="1200">
              <a:latin typeface="Georgia"/>
              <a:cs typeface="Georgia"/>
            </a:endParaRPr>
          </a:p>
          <a:p>
            <a:pPr marL="469900" lvl="1" indent="-182880">
              <a:lnSpc>
                <a:spcPct val="100000"/>
              </a:lnSpc>
              <a:spcBef>
                <a:spcPts val="509"/>
              </a:spcBef>
              <a:buClr>
                <a:srgbClr val="1382AC"/>
              </a:buClr>
              <a:buSzPct val="83333"/>
              <a:buFont typeface="Microsoft Sans Serif"/>
              <a:buChar char="▪"/>
              <a:tabLst>
                <a:tab pos="470534" algn="l"/>
              </a:tabLst>
            </a:pPr>
            <a:r>
              <a:rPr sz="1200" spc="-5" dirty="0">
                <a:solidFill>
                  <a:srgbClr val="2583C5"/>
                </a:solidFill>
                <a:latin typeface="Georgia"/>
                <a:cs typeface="Georgia"/>
              </a:rPr>
              <a:t>2022: </a:t>
            </a:r>
            <a:r>
              <a:rPr sz="1200" spc="-5" dirty="0">
                <a:latin typeface="Georgia"/>
                <a:cs typeface="Georgia"/>
              </a:rPr>
              <a:t>OpenAI's </a:t>
            </a:r>
            <a:r>
              <a:rPr sz="1200" dirty="0">
                <a:latin typeface="Georgia"/>
                <a:cs typeface="Georgia"/>
              </a:rPr>
              <a:t>ChatGPT </a:t>
            </a:r>
            <a:r>
              <a:rPr sz="1200" spc="-5" dirty="0">
                <a:latin typeface="Georgia"/>
                <a:cs typeface="Georgia"/>
              </a:rPr>
              <a:t>launched </a:t>
            </a:r>
            <a:r>
              <a:rPr sz="1200" spc="-30" dirty="0">
                <a:latin typeface="Georgia"/>
                <a:cs typeface="Georgia"/>
              </a:rPr>
              <a:t>in </a:t>
            </a:r>
            <a:r>
              <a:rPr sz="1200" spc="0" dirty="0">
                <a:latin typeface="Georgia"/>
                <a:cs typeface="Georgia"/>
              </a:rPr>
              <a:t>November</a:t>
            </a:r>
            <a:r>
              <a:rPr sz="1200" spc="-9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2022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9539" y="5885179"/>
            <a:ext cx="8917940" cy="4546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C00000"/>
                </a:solidFill>
                <a:latin typeface="Georgia"/>
                <a:cs typeface="Georgia"/>
              </a:rPr>
              <a:t>What </a:t>
            </a:r>
            <a:r>
              <a:rPr sz="2800" b="1" spc="-5" dirty="0">
                <a:solidFill>
                  <a:srgbClr val="C00000"/>
                </a:solidFill>
                <a:latin typeface="Georgia"/>
                <a:cs typeface="Georgia"/>
              </a:rPr>
              <a:t>differentiates </a:t>
            </a:r>
            <a:r>
              <a:rPr sz="2800" b="1" dirty="0">
                <a:solidFill>
                  <a:srgbClr val="C00000"/>
                </a:solidFill>
                <a:latin typeface="Georgia"/>
                <a:cs typeface="Georgia"/>
              </a:rPr>
              <a:t>GenAI </a:t>
            </a:r>
            <a:r>
              <a:rPr sz="2800" b="1" spc="-5" dirty="0">
                <a:solidFill>
                  <a:srgbClr val="C00000"/>
                </a:solidFill>
                <a:latin typeface="Georgia"/>
                <a:cs typeface="Georgia"/>
              </a:rPr>
              <a:t>from Traditional</a:t>
            </a:r>
            <a:r>
              <a:rPr sz="2800" b="1" spc="5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2800" b="1" spc="5" dirty="0">
                <a:solidFill>
                  <a:srgbClr val="C00000"/>
                </a:solidFill>
                <a:latin typeface="Georgia"/>
                <a:cs typeface="Georgia"/>
              </a:rPr>
              <a:t>ML?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22992" y="1326273"/>
            <a:ext cx="1645920" cy="9603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57459" y="2302891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qr </a:t>
            </a:r>
            <a:r>
              <a:rPr sz="700" spc="-10" dirty="0">
                <a:latin typeface="Calibri"/>
                <a:cs typeface="Calibri"/>
                <a:hlinkClick r:id="rId5"/>
              </a:rPr>
              <a:t>code with </a:t>
            </a:r>
            <a:r>
              <a:rPr sz="700" spc="-5" dirty="0">
                <a:latin typeface="Calibri"/>
                <a:cs typeface="Calibri"/>
                <a:hlinkClick r:id="rId5"/>
              </a:rPr>
              <a:t>black</a:t>
            </a:r>
            <a:r>
              <a:rPr sz="700" spc="-75" dirty="0">
                <a:latin typeface="Calibri"/>
                <a:cs typeface="Calibri"/>
                <a:hlinkClick r:id="rId5"/>
              </a:rPr>
              <a:t> </a:t>
            </a:r>
            <a:r>
              <a:rPr sz="700" spc="-10" dirty="0">
                <a:latin typeface="Calibri"/>
                <a:cs typeface="Calibri"/>
                <a:hlinkClick r:id="rId5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41513" y="2382547"/>
            <a:ext cx="1608876" cy="1609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5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1401" y="896366"/>
            <a:ext cx="5746414" cy="4280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3217" y="377825"/>
            <a:ext cx="8652522" cy="346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0715" y="278383"/>
            <a:ext cx="86741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10" dirty="0"/>
              <a:t>Artificial </a:t>
            </a:r>
            <a:r>
              <a:rPr sz="2800" spc="-5" dirty="0"/>
              <a:t>Intelligence: The </a:t>
            </a:r>
            <a:r>
              <a:rPr sz="2800" dirty="0"/>
              <a:t>rise </a:t>
            </a:r>
            <a:r>
              <a:rPr sz="2800" spc="0" dirty="0"/>
              <a:t>of </a:t>
            </a:r>
            <a:r>
              <a:rPr sz="2800" spc="-5" dirty="0"/>
              <a:t>Generative</a:t>
            </a:r>
            <a:r>
              <a:rPr sz="2800" spc="-95" dirty="0"/>
              <a:t> </a:t>
            </a:r>
            <a:r>
              <a:rPr sz="2800" spc="10" dirty="0"/>
              <a:t>AI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GenAI</a:t>
            </a:r>
            <a:r>
              <a:rPr sz="2350" spc="50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differentiators</a:t>
            </a:r>
            <a:endParaRPr sz="235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79933" y="5038090"/>
          <a:ext cx="11342370" cy="1111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5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5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Training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Data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Size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Model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Size</a:t>
                      </a:r>
                      <a:r>
                        <a:rPr sz="1800" b="1" spc="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(Params)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Compute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50" b="1" spc="2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Machine</a:t>
                      </a:r>
                      <a:r>
                        <a:rPr sz="1550" b="1" spc="-2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550" b="1" spc="1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Learning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50" spc="25" dirty="0">
                          <a:latin typeface="Georgia"/>
                          <a:cs typeface="Georgia"/>
                        </a:rPr>
                        <a:t>MBs-GBs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50" spc="15" dirty="0">
                          <a:latin typeface="Georgia"/>
                          <a:cs typeface="Georgia"/>
                        </a:rPr>
                        <a:t>Thousands-Millions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50" spc="10" dirty="0">
                          <a:latin typeface="Georgia"/>
                          <a:cs typeface="Georgia"/>
                        </a:rPr>
                        <a:t>Serial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550" b="1" spc="1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Generative</a:t>
                      </a:r>
                      <a:r>
                        <a:rPr sz="1550" b="1" spc="-1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550" b="1" spc="25" dirty="0">
                          <a:solidFill>
                            <a:srgbClr val="C00000"/>
                          </a:solidFill>
                          <a:latin typeface="Georgia"/>
                          <a:cs typeface="Georgia"/>
                        </a:rPr>
                        <a:t>AI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550" spc="10" dirty="0">
                          <a:latin typeface="Georgia"/>
                          <a:cs typeface="Georgia"/>
                        </a:rPr>
                        <a:t>TBs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550" spc="10" dirty="0">
                          <a:latin typeface="Georgia"/>
                          <a:cs typeface="Georgia"/>
                        </a:rPr>
                        <a:t>Billions-Trillions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550" spc="10" dirty="0">
                          <a:latin typeface="Georgia"/>
                          <a:cs typeface="Georgia"/>
                        </a:rPr>
                        <a:t>Distributed/Parallelization</a:t>
                      </a:r>
                      <a:endParaRPr sz="1550">
                        <a:latin typeface="Georgia"/>
                        <a:cs typeface="Georgi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294873" y="1826767"/>
            <a:ext cx="14224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700" spc="5" dirty="0">
                <a:latin typeface="Calibri"/>
                <a:cs typeface="Calibri"/>
                <a:hlinkClick r:id="rId5"/>
              </a:rPr>
              <a:t>A </a:t>
            </a:r>
            <a:r>
              <a:rPr sz="700" spc="-5" dirty="0">
                <a:latin typeface="Calibri"/>
                <a:cs typeface="Calibri"/>
                <a:hlinkClick r:id="rId5"/>
              </a:rPr>
              <a:t>qr </a:t>
            </a:r>
            <a:r>
              <a:rPr sz="700" spc="-10" dirty="0">
                <a:latin typeface="Calibri"/>
                <a:cs typeface="Calibri"/>
                <a:hlinkClick r:id="rId5"/>
              </a:rPr>
              <a:t>code with </a:t>
            </a:r>
            <a:r>
              <a:rPr sz="700" spc="-5" dirty="0">
                <a:latin typeface="Calibri"/>
                <a:cs typeface="Calibri"/>
                <a:hlinkClick r:id="rId5"/>
              </a:rPr>
              <a:t>black</a:t>
            </a:r>
            <a:r>
              <a:rPr sz="700" spc="-75" dirty="0">
                <a:latin typeface="Calibri"/>
                <a:cs typeface="Calibri"/>
                <a:hlinkClick r:id="rId5"/>
              </a:rPr>
              <a:t> </a:t>
            </a:r>
            <a:r>
              <a:rPr sz="700" spc="-10" dirty="0">
                <a:latin typeface="Calibri"/>
                <a:cs typeface="Calibri"/>
                <a:hlinkClick r:id="rId5"/>
              </a:rPr>
              <a:t>stars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0" dirty="0">
                <a:latin typeface="Calibri"/>
                <a:cs typeface="Calibri"/>
                <a:hlinkClick r:id="rId5"/>
              </a:rPr>
              <a:t>AI-generated </a:t>
            </a:r>
            <a:r>
              <a:rPr sz="700" spc="-10" dirty="0">
                <a:latin typeface="Calibri"/>
                <a:cs typeface="Calibri"/>
                <a:hlinkClick r:id="rId5"/>
              </a:rPr>
              <a:t>content </a:t>
            </a:r>
            <a:r>
              <a:rPr sz="700" spc="5" dirty="0">
                <a:latin typeface="Calibri"/>
                <a:cs typeface="Calibri"/>
                <a:hlinkClick r:id="rId5"/>
              </a:rPr>
              <a:t>may </a:t>
            </a:r>
            <a:r>
              <a:rPr sz="700" dirty="0">
                <a:latin typeface="Calibri"/>
                <a:cs typeface="Calibri"/>
                <a:hlinkClick r:id="rId5"/>
              </a:rPr>
              <a:t>be</a:t>
            </a:r>
            <a:r>
              <a:rPr sz="700" spc="-90" dirty="0">
                <a:latin typeface="Calibri"/>
                <a:cs typeface="Calibri"/>
                <a:hlinkClick r:id="rId5"/>
              </a:rPr>
              <a:t> </a:t>
            </a:r>
            <a:r>
              <a:rPr sz="700" spc="-15" dirty="0">
                <a:latin typeface="Calibri"/>
                <a:cs typeface="Calibri"/>
                <a:hlinkClick r:id="rId5"/>
              </a:rPr>
              <a:t>incorrect.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23" y="1888638"/>
            <a:ext cx="1645920" cy="1646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51007" y="1015288"/>
            <a:ext cx="1664207" cy="795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53116" y="1152969"/>
            <a:ext cx="1407160" cy="5054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78435">
              <a:lnSpc>
                <a:spcPct val="100800"/>
              </a:lnSpc>
              <a:spcBef>
                <a:spcPts val="120"/>
              </a:spcBef>
            </a:pPr>
            <a:r>
              <a:rPr sz="1550" b="1" spc="25" dirty="0">
                <a:solidFill>
                  <a:srgbClr val="FFFFFF"/>
                </a:solidFill>
                <a:latin typeface="Georgia"/>
                <a:cs typeface="Georgia"/>
              </a:rPr>
              <a:t>McKinsey  Why AI</a:t>
            </a:r>
            <a:r>
              <a:rPr sz="1550" b="1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550" b="1" spc="15" dirty="0">
                <a:solidFill>
                  <a:srgbClr val="FFFFFF"/>
                </a:solidFill>
                <a:latin typeface="Georgia"/>
                <a:cs typeface="Georgia"/>
              </a:rPr>
              <a:t>now?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6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377825"/>
            <a:ext cx="8652522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278383"/>
            <a:ext cx="8674100" cy="782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40"/>
              </a:lnSpc>
              <a:spcBef>
                <a:spcPts val="110"/>
              </a:spcBef>
            </a:pPr>
            <a:r>
              <a:rPr sz="2800" spc="-10" dirty="0"/>
              <a:t>Artificial </a:t>
            </a:r>
            <a:r>
              <a:rPr sz="2800" spc="-5" dirty="0"/>
              <a:t>Intelligence: The </a:t>
            </a:r>
            <a:r>
              <a:rPr sz="2800" dirty="0"/>
              <a:t>rise </a:t>
            </a:r>
            <a:r>
              <a:rPr sz="2800" spc="0" dirty="0"/>
              <a:t>of </a:t>
            </a:r>
            <a:r>
              <a:rPr sz="2800" spc="-5" dirty="0"/>
              <a:t>Generative</a:t>
            </a:r>
            <a:r>
              <a:rPr sz="2800" spc="-95" dirty="0"/>
              <a:t> </a:t>
            </a:r>
            <a:r>
              <a:rPr sz="2800" spc="10" dirty="0"/>
              <a:t>AI</a:t>
            </a:r>
            <a:endParaRPr sz="2800"/>
          </a:p>
          <a:p>
            <a:pPr marL="12700">
              <a:lnSpc>
                <a:spcPts val="2700"/>
              </a:lnSpc>
            </a:pPr>
            <a:r>
              <a:rPr sz="2350" spc="15" dirty="0">
                <a:solidFill>
                  <a:srgbClr val="C00000"/>
                </a:solidFill>
              </a:rPr>
              <a:t>GenAI</a:t>
            </a:r>
            <a:r>
              <a:rPr sz="2350" spc="50" dirty="0">
                <a:solidFill>
                  <a:srgbClr val="C00000"/>
                </a:solidFill>
              </a:rPr>
              <a:t> </a:t>
            </a:r>
            <a:r>
              <a:rPr sz="2350" spc="10" dirty="0">
                <a:solidFill>
                  <a:srgbClr val="C00000"/>
                </a:solidFill>
              </a:rPr>
              <a:t>differentiators</a:t>
            </a:r>
            <a:endParaRPr sz="2350"/>
          </a:p>
        </p:txBody>
      </p:sp>
      <p:sp>
        <p:nvSpPr>
          <p:cNvPr id="6" name="object 6"/>
          <p:cNvSpPr/>
          <p:nvPr/>
        </p:nvSpPr>
        <p:spPr>
          <a:xfrm>
            <a:off x="1944466" y="2625001"/>
            <a:ext cx="5206141" cy="3649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62047" y="5891479"/>
            <a:ext cx="424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5" dirty="0">
                <a:solidFill>
                  <a:srgbClr val="C00000"/>
                </a:solidFill>
                <a:latin typeface="Georgia"/>
                <a:cs typeface="Georgia"/>
              </a:rPr>
              <a:t>ML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7</a:t>
            </a:fld>
            <a:endParaRPr sz="135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3966" y="5891479"/>
            <a:ext cx="767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00000"/>
                </a:solidFill>
                <a:latin typeface="Georgia"/>
                <a:cs typeface="Georgia"/>
              </a:rPr>
              <a:t>G</a:t>
            </a:r>
            <a:r>
              <a:rPr sz="1800" b="1" spc="-25" dirty="0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sz="1800" b="1" spc="50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1800" b="1" spc="-75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800" b="1" dirty="0">
                <a:solidFill>
                  <a:srgbClr val="C00000"/>
                </a:solidFill>
                <a:latin typeface="Georgia"/>
                <a:cs typeface="Georgia"/>
              </a:rPr>
              <a:t>I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2889" y="1723072"/>
            <a:ext cx="904367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0" dirty="0">
                <a:latin typeface="Georgia"/>
                <a:cs typeface="Georgia"/>
              </a:rPr>
              <a:t>What </a:t>
            </a:r>
            <a:r>
              <a:rPr sz="2000" b="1" dirty="0">
                <a:latin typeface="Georgia"/>
                <a:cs typeface="Georgia"/>
              </a:rPr>
              <a:t>happens </a:t>
            </a:r>
            <a:r>
              <a:rPr sz="2000" b="1" spc="0" dirty="0">
                <a:latin typeface="Georgia"/>
                <a:cs typeface="Georgia"/>
              </a:rPr>
              <a:t>when </a:t>
            </a:r>
            <a:r>
              <a:rPr sz="2000" b="1" spc="-10" dirty="0">
                <a:latin typeface="Georgia"/>
                <a:cs typeface="Georgia"/>
              </a:rPr>
              <a:t>you </a:t>
            </a:r>
            <a:r>
              <a:rPr sz="2000" b="1" spc="-5" dirty="0">
                <a:latin typeface="Georgia"/>
                <a:cs typeface="Georgia"/>
              </a:rPr>
              <a:t>supercharge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data</a:t>
            </a:r>
            <a:r>
              <a:rPr sz="2000" b="1" spc="-5" dirty="0">
                <a:latin typeface="Georgia"/>
                <a:cs typeface="Georgia"/>
              </a:rPr>
              <a:t>,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algorithms </a:t>
            </a:r>
            <a:r>
              <a:rPr sz="2000" b="1" spc="0" dirty="0">
                <a:latin typeface="Georgia"/>
                <a:cs typeface="Georgia"/>
              </a:rPr>
              <a:t>and</a:t>
            </a:r>
            <a:r>
              <a:rPr sz="2000" b="1" spc="-5" dirty="0"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Georgia"/>
                <a:cs typeface="Georgia"/>
              </a:rPr>
              <a:t>compute</a:t>
            </a:r>
            <a:r>
              <a:rPr sz="2000" b="1" spc="-5" dirty="0">
                <a:latin typeface="Georgia"/>
                <a:cs typeface="Georgia"/>
              </a:rPr>
              <a:t>?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75092" y="3969956"/>
            <a:ext cx="3649979" cy="1000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Models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that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can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use human</a:t>
            </a:r>
            <a:r>
              <a:rPr sz="1550" spc="-4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language</a:t>
            </a:r>
            <a:endParaRPr sz="1550">
              <a:latin typeface="Georgia"/>
              <a:cs typeface="Georgia"/>
            </a:endParaRPr>
          </a:p>
          <a:p>
            <a:pPr marL="297815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Tasks: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specific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to</a:t>
            </a:r>
            <a:r>
              <a:rPr sz="1550" spc="-7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general</a:t>
            </a:r>
            <a:endParaRPr sz="1550">
              <a:latin typeface="Georgia"/>
              <a:cs typeface="Georgia"/>
            </a:endParaRPr>
          </a:p>
          <a:p>
            <a:pPr marL="297815" indent="-28511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Rise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of</a:t>
            </a: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Model-as-service</a:t>
            </a:r>
            <a:endParaRPr sz="1550">
              <a:latin typeface="Georgia"/>
              <a:cs typeface="Georgia"/>
            </a:endParaRPr>
          </a:p>
          <a:p>
            <a:pPr marL="297815" indent="-28511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50" spc="25" dirty="0">
                <a:solidFill>
                  <a:srgbClr val="2583C5"/>
                </a:solidFill>
                <a:latin typeface="Georgia"/>
                <a:cs typeface="Georgia"/>
              </a:rPr>
              <a:t>Advancements needed </a:t>
            </a:r>
            <a:r>
              <a:rPr sz="1550" spc="15" dirty="0">
                <a:solidFill>
                  <a:srgbClr val="2583C5"/>
                </a:solidFill>
                <a:latin typeface="Georgia"/>
                <a:cs typeface="Georgia"/>
              </a:rPr>
              <a:t>all 3</a:t>
            </a:r>
            <a:r>
              <a:rPr sz="1550" spc="-3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550" spc="10" dirty="0">
                <a:solidFill>
                  <a:srgbClr val="2583C5"/>
                </a:solidFill>
                <a:latin typeface="Georgia"/>
                <a:cs typeface="Georgia"/>
              </a:rPr>
              <a:t>pillars!</a:t>
            </a:r>
            <a:endParaRPr sz="1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327" y="501015"/>
            <a:ext cx="1242822" cy="321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1057" y="485394"/>
            <a:ext cx="3672332" cy="346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101180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" dirty="0"/>
              <a:t>GenAI, </a:t>
            </a:r>
            <a:r>
              <a:rPr sz="2800" spc="-5" dirty="0">
                <a:solidFill>
                  <a:srgbClr val="C00000"/>
                </a:solidFill>
              </a:rPr>
              <a:t>Agentic Systems </a:t>
            </a:r>
            <a:r>
              <a:rPr sz="2800" dirty="0"/>
              <a:t>and the </a:t>
            </a:r>
            <a:r>
              <a:rPr sz="2800" spc="-10" dirty="0"/>
              <a:t>spectrum </a:t>
            </a:r>
            <a:r>
              <a:rPr sz="2800" spc="0" dirty="0"/>
              <a:t>of</a:t>
            </a:r>
            <a:r>
              <a:rPr sz="2800" spc="110" dirty="0"/>
              <a:t> </a:t>
            </a:r>
            <a:r>
              <a:rPr sz="2800" spc="-5" dirty="0">
                <a:solidFill>
                  <a:srgbClr val="C00000"/>
                </a:solidFill>
              </a:rPr>
              <a:t>Autonomy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645769" y="2313978"/>
            <a:ext cx="890422" cy="841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3339" y="2313978"/>
            <a:ext cx="881341" cy="841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7679" y="2103691"/>
            <a:ext cx="1252727" cy="12530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2770" y="2533548"/>
            <a:ext cx="445211" cy="420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697" y="1350327"/>
            <a:ext cx="914400" cy="50545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35"/>
              </a:spcBef>
            </a:pPr>
            <a:r>
              <a:rPr sz="1550" spc="30" dirty="0">
                <a:latin typeface="Georgia"/>
                <a:cs typeface="Georgia"/>
              </a:rPr>
              <a:t>LLM</a:t>
            </a:r>
            <a:endParaRPr sz="15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50" spc="10" dirty="0">
                <a:latin typeface="Georgia"/>
                <a:cs typeface="Georgia"/>
              </a:rPr>
              <a:t>single</a:t>
            </a:r>
            <a:r>
              <a:rPr sz="1550" spc="-50" dirty="0">
                <a:latin typeface="Georgia"/>
                <a:cs typeface="Georgia"/>
              </a:rPr>
              <a:t> </a:t>
            </a:r>
            <a:r>
              <a:rPr sz="1550" spc="15" dirty="0">
                <a:latin typeface="Georgia"/>
                <a:cs typeface="Georgia"/>
              </a:rPr>
              <a:t>call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31439" y="1238186"/>
            <a:ext cx="798195" cy="688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latin typeface="Georgia"/>
                <a:cs typeface="Georgia"/>
              </a:rPr>
              <a:t>LLM</a:t>
            </a:r>
            <a:endParaRPr sz="15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50" spc="25" dirty="0">
                <a:latin typeface="Georgia"/>
                <a:cs typeface="Georgia"/>
              </a:rPr>
              <a:t>in </a:t>
            </a:r>
            <a:r>
              <a:rPr sz="1550" spc="10" dirty="0">
                <a:latin typeface="Georgia"/>
                <a:cs typeface="Georgia"/>
              </a:rPr>
              <a:t>a</a:t>
            </a:r>
            <a:r>
              <a:rPr sz="1550" spc="-65" dirty="0">
                <a:latin typeface="Georgia"/>
                <a:cs typeface="Georgia"/>
              </a:rPr>
              <a:t> </a:t>
            </a:r>
            <a:r>
              <a:rPr sz="1550" spc="5" dirty="0">
                <a:latin typeface="Georgia"/>
                <a:cs typeface="Georgia"/>
              </a:rPr>
              <a:t>loop</a:t>
            </a:r>
            <a:endParaRPr sz="1550">
              <a:latin typeface="Georgia"/>
              <a:cs typeface="Georgia"/>
            </a:endParaRPr>
          </a:p>
          <a:p>
            <a:pPr marL="4445"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Georgia"/>
                <a:cs typeface="Georgia"/>
              </a:rPr>
              <a:t>Chatbot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3796" y="1408366"/>
            <a:ext cx="90487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latin typeface="Georgia"/>
                <a:cs typeface="Georgia"/>
              </a:rPr>
              <a:t>Workflow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88100" y="1292034"/>
            <a:ext cx="55245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0" dirty="0">
                <a:latin typeface="Georgia"/>
                <a:cs typeface="Georgia"/>
              </a:rPr>
              <a:t>Agent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1581" y="1239075"/>
            <a:ext cx="106616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latin typeface="Georgia"/>
                <a:cs typeface="Georgia"/>
              </a:rPr>
              <a:t>Deep</a:t>
            </a:r>
            <a:r>
              <a:rPr sz="1550" spc="-40" dirty="0">
                <a:latin typeface="Georgia"/>
                <a:cs typeface="Georgia"/>
              </a:rPr>
              <a:t> </a:t>
            </a:r>
            <a:r>
              <a:rPr sz="1550" spc="15" dirty="0">
                <a:latin typeface="Georgia"/>
                <a:cs typeface="Georgia"/>
              </a:rPr>
              <a:t>Agent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28988" y="1236281"/>
            <a:ext cx="1181735" cy="7524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2699"/>
              </a:lnSpc>
              <a:spcBef>
                <a:spcPts val="85"/>
              </a:spcBef>
            </a:pPr>
            <a:r>
              <a:rPr sz="1550" spc="25" dirty="0">
                <a:latin typeface="Georgia"/>
                <a:cs typeface="Georgia"/>
              </a:rPr>
              <a:t>A</a:t>
            </a:r>
            <a:r>
              <a:rPr sz="1550" spc="35" dirty="0">
                <a:latin typeface="Georgia"/>
                <a:cs typeface="Georgia"/>
              </a:rPr>
              <a:t>u</a:t>
            </a:r>
            <a:r>
              <a:rPr sz="1550" spc="-35" dirty="0">
                <a:latin typeface="Georgia"/>
                <a:cs typeface="Georgia"/>
              </a:rPr>
              <a:t>t</a:t>
            </a:r>
            <a:r>
              <a:rPr sz="1550" spc="15" dirty="0">
                <a:latin typeface="Georgia"/>
                <a:cs typeface="Georgia"/>
              </a:rPr>
              <a:t>o</a:t>
            </a:r>
            <a:r>
              <a:rPr sz="1550" spc="80" dirty="0">
                <a:latin typeface="Georgia"/>
                <a:cs typeface="Georgia"/>
              </a:rPr>
              <a:t>n</a:t>
            </a:r>
            <a:r>
              <a:rPr sz="1550" spc="15" dirty="0">
                <a:latin typeface="Georgia"/>
                <a:cs typeface="Georgia"/>
              </a:rPr>
              <a:t>o</a:t>
            </a:r>
            <a:r>
              <a:rPr sz="1550" dirty="0">
                <a:latin typeface="Georgia"/>
                <a:cs typeface="Georgia"/>
              </a:rPr>
              <a:t>m</a:t>
            </a:r>
            <a:r>
              <a:rPr sz="1550" spc="15" dirty="0">
                <a:latin typeface="Georgia"/>
                <a:cs typeface="Georgia"/>
              </a:rPr>
              <a:t>o</a:t>
            </a:r>
            <a:r>
              <a:rPr sz="1550" spc="35" dirty="0">
                <a:latin typeface="Georgia"/>
                <a:cs typeface="Georgia"/>
              </a:rPr>
              <a:t>u</a:t>
            </a:r>
            <a:r>
              <a:rPr sz="1550" spc="5" dirty="0">
                <a:latin typeface="Georgia"/>
                <a:cs typeface="Georgia"/>
              </a:rPr>
              <a:t>s  </a:t>
            </a:r>
            <a:r>
              <a:rPr sz="1550" spc="10" dirty="0">
                <a:latin typeface="Georgia"/>
                <a:cs typeface="Georgia"/>
              </a:rPr>
              <a:t>Agentic  Systems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0215" y="2286546"/>
            <a:ext cx="932688" cy="841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0663" y="5313934"/>
            <a:ext cx="10772140" cy="375285"/>
          </a:xfrm>
          <a:custGeom>
            <a:avLst/>
            <a:gdLst/>
            <a:ahLst/>
            <a:cxnLst/>
            <a:rect l="l" t="t" r="r" b="b"/>
            <a:pathLst>
              <a:path w="10772140" h="375285">
                <a:moveTo>
                  <a:pt x="0" y="0"/>
                </a:moveTo>
                <a:lnTo>
                  <a:pt x="10584180" y="0"/>
                </a:lnTo>
                <a:lnTo>
                  <a:pt x="10771632" y="187578"/>
                </a:lnTo>
                <a:lnTo>
                  <a:pt x="10584180" y="375056"/>
                </a:lnTo>
                <a:lnTo>
                  <a:pt x="0" y="37505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3231" y="5817044"/>
            <a:ext cx="10762615" cy="375285"/>
          </a:xfrm>
          <a:custGeom>
            <a:avLst/>
            <a:gdLst/>
            <a:ahLst/>
            <a:cxnLst/>
            <a:rect l="l" t="t" r="r" b="b"/>
            <a:pathLst>
              <a:path w="10762615" h="375285">
                <a:moveTo>
                  <a:pt x="10762488" y="374992"/>
                </a:moveTo>
                <a:lnTo>
                  <a:pt x="187452" y="374992"/>
                </a:lnTo>
                <a:lnTo>
                  <a:pt x="0" y="187490"/>
                </a:lnTo>
                <a:lnTo>
                  <a:pt x="187452" y="0"/>
                </a:lnTo>
                <a:lnTo>
                  <a:pt x="10762488" y="0"/>
                </a:lnTo>
                <a:lnTo>
                  <a:pt x="10762488" y="374992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16778" y="5352618"/>
            <a:ext cx="1737360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Agent</a:t>
            </a:r>
            <a:r>
              <a:rPr sz="1800" spc="-5" dirty="0">
                <a:latin typeface="Georgia"/>
                <a:cs typeface="Georgia"/>
              </a:rPr>
              <a:t> Autonomy</a:t>
            </a:r>
            <a:endParaRPr sz="1800">
              <a:latin typeface="Georgia"/>
              <a:cs typeface="Georgia"/>
            </a:endParaRPr>
          </a:p>
          <a:p>
            <a:pPr marL="53340">
              <a:lnSpc>
                <a:spcPct val="100000"/>
              </a:lnSpc>
              <a:spcBef>
                <a:spcPts val="1735"/>
              </a:spcBef>
            </a:pPr>
            <a:r>
              <a:rPr sz="1800" spc="-10" dirty="0">
                <a:latin typeface="Georgia"/>
                <a:cs typeface="Georgia"/>
              </a:rPr>
              <a:t>Human </a:t>
            </a:r>
            <a:r>
              <a:rPr sz="1800" spc="-5" dirty="0">
                <a:latin typeface="Georgia"/>
                <a:cs typeface="Georgia"/>
              </a:rPr>
              <a:t>Control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40663" y="4253052"/>
            <a:ext cx="713231" cy="7134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4694" y="3237738"/>
            <a:ext cx="114300" cy="833755"/>
          </a:xfrm>
          <a:custGeom>
            <a:avLst/>
            <a:gdLst/>
            <a:ahLst/>
            <a:cxnLst/>
            <a:rect l="l" t="t" r="r" b="b"/>
            <a:pathLst>
              <a:path w="114300" h="833754">
                <a:moveTo>
                  <a:pt x="76187" y="95250"/>
                </a:moveTo>
                <a:lnTo>
                  <a:pt x="38087" y="95250"/>
                </a:lnTo>
                <a:lnTo>
                  <a:pt x="38087" y="833501"/>
                </a:lnTo>
                <a:lnTo>
                  <a:pt x="76187" y="833501"/>
                </a:lnTo>
                <a:lnTo>
                  <a:pt x="76187" y="95250"/>
                </a:lnTo>
                <a:close/>
              </a:path>
              <a:path w="114300" h="833754">
                <a:moveTo>
                  <a:pt x="57137" y="0"/>
                </a:moveTo>
                <a:lnTo>
                  <a:pt x="0" y="114300"/>
                </a:lnTo>
                <a:lnTo>
                  <a:pt x="38087" y="114300"/>
                </a:lnTo>
                <a:lnTo>
                  <a:pt x="38087" y="95250"/>
                </a:lnTo>
                <a:lnTo>
                  <a:pt x="104751" y="95250"/>
                </a:lnTo>
                <a:lnTo>
                  <a:pt x="57137" y="0"/>
                </a:lnTo>
                <a:close/>
              </a:path>
              <a:path w="114300" h="833754">
                <a:moveTo>
                  <a:pt x="104751" y="95250"/>
                </a:moveTo>
                <a:lnTo>
                  <a:pt x="76187" y="95250"/>
                </a:lnTo>
                <a:lnTo>
                  <a:pt x="76187" y="114300"/>
                </a:lnTo>
                <a:lnTo>
                  <a:pt x="114274" y="114300"/>
                </a:lnTo>
                <a:lnTo>
                  <a:pt x="104751" y="952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3294" y="3283458"/>
            <a:ext cx="114300" cy="851535"/>
          </a:xfrm>
          <a:custGeom>
            <a:avLst/>
            <a:gdLst/>
            <a:ahLst/>
            <a:cxnLst/>
            <a:rect l="l" t="t" r="r" b="b"/>
            <a:pathLst>
              <a:path w="114300" h="851535">
                <a:moveTo>
                  <a:pt x="38087" y="736853"/>
                </a:moveTo>
                <a:lnTo>
                  <a:pt x="0" y="736853"/>
                </a:lnTo>
                <a:lnTo>
                  <a:pt x="57137" y="851153"/>
                </a:lnTo>
                <a:lnTo>
                  <a:pt x="104751" y="755903"/>
                </a:lnTo>
                <a:lnTo>
                  <a:pt x="38087" y="755903"/>
                </a:lnTo>
                <a:lnTo>
                  <a:pt x="38087" y="736853"/>
                </a:lnTo>
                <a:close/>
              </a:path>
              <a:path w="114300" h="851535">
                <a:moveTo>
                  <a:pt x="76187" y="0"/>
                </a:moveTo>
                <a:lnTo>
                  <a:pt x="38087" y="0"/>
                </a:lnTo>
                <a:lnTo>
                  <a:pt x="38087" y="755903"/>
                </a:lnTo>
                <a:lnTo>
                  <a:pt x="76187" y="755903"/>
                </a:lnTo>
                <a:lnTo>
                  <a:pt x="76187" y="0"/>
                </a:lnTo>
                <a:close/>
              </a:path>
              <a:path w="114300" h="851535">
                <a:moveTo>
                  <a:pt x="114274" y="736853"/>
                </a:moveTo>
                <a:lnTo>
                  <a:pt x="76187" y="736853"/>
                </a:lnTo>
                <a:lnTo>
                  <a:pt x="76187" y="755903"/>
                </a:lnTo>
                <a:lnTo>
                  <a:pt x="104751" y="755903"/>
                </a:lnTo>
                <a:lnTo>
                  <a:pt x="114274" y="73685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79192" y="4253052"/>
            <a:ext cx="713232" cy="7134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83764" y="3654552"/>
            <a:ext cx="338455" cy="340360"/>
          </a:xfrm>
          <a:custGeom>
            <a:avLst/>
            <a:gdLst/>
            <a:ahLst/>
            <a:cxnLst/>
            <a:rect l="l" t="t" r="r" b="b"/>
            <a:pathLst>
              <a:path w="338455" h="340360">
                <a:moveTo>
                  <a:pt x="0" y="0"/>
                </a:moveTo>
                <a:lnTo>
                  <a:pt x="0" y="84581"/>
                </a:lnTo>
                <a:lnTo>
                  <a:pt x="4777" y="121513"/>
                </a:lnTo>
                <a:lnTo>
                  <a:pt x="40906" y="189470"/>
                </a:lnTo>
                <a:lnTo>
                  <a:pt x="70866" y="219328"/>
                </a:lnTo>
                <a:lnTo>
                  <a:pt x="107825" y="245663"/>
                </a:lnTo>
                <a:lnTo>
                  <a:pt x="151090" y="267890"/>
                </a:lnTo>
                <a:lnTo>
                  <a:pt x="199962" y="285426"/>
                </a:lnTo>
                <a:lnTo>
                  <a:pt x="253746" y="297688"/>
                </a:lnTo>
                <a:lnTo>
                  <a:pt x="253746" y="339979"/>
                </a:lnTo>
                <a:lnTo>
                  <a:pt x="338328" y="262381"/>
                </a:lnTo>
                <a:lnTo>
                  <a:pt x="292810" y="213106"/>
                </a:lnTo>
                <a:lnTo>
                  <a:pt x="253746" y="213106"/>
                </a:lnTo>
                <a:lnTo>
                  <a:pt x="199962" y="200844"/>
                </a:lnTo>
                <a:lnTo>
                  <a:pt x="151090" y="183308"/>
                </a:lnTo>
                <a:lnTo>
                  <a:pt x="107825" y="161081"/>
                </a:lnTo>
                <a:lnTo>
                  <a:pt x="70866" y="134747"/>
                </a:lnTo>
                <a:lnTo>
                  <a:pt x="40906" y="104888"/>
                </a:lnTo>
                <a:lnTo>
                  <a:pt x="18645" y="72088"/>
                </a:lnTo>
                <a:lnTo>
                  <a:pt x="4777" y="36931"/>
                </a:lnTo>
                <a:lnTo>
                  <a:pt x="0" y="0"/>
                </a:lnTo>
                <a:close/>
              </a:path>
              <a:path w="338455" h="340360">
                <a:moveTo>
                  <a:pt x="253746" y="170815"/>
                </a:moveTo>
                <a:lnTo>
                  <a:pt x="253746" y="213106"/>
                </a:lnTo>
                <a:lnTo>
                  <a:pt x="292810" y="213106"/>
                </a:lnTo>
                <a:lnTo>
                  <a:pt x="253746" y="17081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83765" y="3434460"/>
            <a:ext cx="338455" cy="262890"/>
          </a:xfrm>
          <a:custGeom>
            <a:avLst/>
            <a:gdLst/>
            <a:ahLst/>
            <a:cxnLst/>
            <a:rect l="l" t="t" r="r" b="b"/>
            <a:pathLst>
              <a:path w="338455" h="262889">
                <a:moveTo>
                  <a:pt x="338326" y="0"/>
                </a:moveTo>
                <a:lnTo>
                  <a:pt x="289445" y="2303"/>
                </a:lnTo>
                <a:lnTo>
                  <a:pt x="214664" y="15151"/>
                </a:lnTo>
                <a:lnTo>
                  <a:pt x="161512" y="32346"/>
                </a:lnTo>
                <a:lnTo>
                  <a:pt x="114599" y="54920"/>
                </a:lnTo>
                <a:lnTo>
                  <a:pt x="74679" y="82141"/>
                </a:lnTo>
                <a:lnTo>
                  <a:pt x="42505" y="113278"/>
                </a:lnTo>
                <a:lnTo>
                  <a:pt x="18832" y="147602"/>
                </a:lnTo>
                <a:lnTo>
                  <a:pt x="4412" y="184381"/>
                </a:lnTo>
                <a:lnTo>
                  <a:pt x="0" y="222884"/>
                </a:lnTo>
                <a:lnTo>
                  <a:pt x="6348" y="262381"/>
                </a:lnTo>
                <a:lnTo>
                  <a:pt x="22910" y="225097"/>
                </a:lnTo>
                <a:lnTo>
                  <a:pt x="48593" y="191041"/>
                </a:lnTo>
                <a:lnTo>
                  <a:pt x="82400" y="160750"/>
                </a:lnTo>
                <a:lnTo>
                  <a:pt x="123331" y="134762"/>
                </a:lnTo>
                <a:lnTo>
                  <a:pt x="170388" y="113614"/>
                </a:lnTo>
                <a:lnTo>
                  <a:pt x="222572" y="97843"/>
                </a:lnTo>
                <a:lnTo>
                  <a:pt x="278884" y="87986"/>
                </a:lnTo>
                <a:lnTo>
                  <a:pt x="338326" y="84581"/>
                </a:lnTo>
                <a:lnTo>
                  <a:pt x="338326" y="0"/>
                </a:lnTo>
                <a:close/>
              </a:path>
            </a:pathLst>
          </a:custGeom>
          <a:solidFill>
            <a:srgbClr val="9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83764" y="3434460"/>
            <a:ext cx="338455" cy="560070"/>
          </a:xfrm>
          <a:custGeom>
            <a:avLst/>
            <a:gdLst/>
            <a:ahLst/>
            <a:cxnLst/>
            <a:rect l="l" t="t" r="r" b="b"/>
            <a:pathLst>
              <a:path w="338455" h="560070">
                <a:moveTo>
                  <a:pt x="0" y="220090"/>
                </a:moveTo>
                <a:lnTo>
                  <a:pt x="18645" y="292179"/>
                </a:lnTo>
                <a:lnTo>
                  <a:pt x="40906" y="324979"/>
                </a:lnTo>
                <a:lnTo>
                  <a:pt x="70866" y="354838"/>
                </a:lnTo>
                <a:lnTo>
                  <a:pt x="107825" y="381172"/>
                </a:lnTo>
                <a:lnTo>
                  <a:pt x="151090" y="403399"/>
                </a:lnTo>
                <a:lnTo>
                  <a:pt x="199962" y="420935"/>
                </a:lnTo>
                <a:lnTo>
                  <a:pt x="253746" y="433196"/>
                </a:lnTo>
                <a:lnTo>
                  <a:pt x="253746" y="390906"/>
                </a:lnTo>
                <a:lnTo>
                  <a:pt x="338328" y="482472"/>
                </a:lnTo>
                <a:lnTo>
                  <a:pt x="253746" y="560069"/>
                </a:lnTo>
                <a:lnTo>
                  <a:pt x="253746" y="517778"/>
                </a:lnTo>
                <a:lnTo>
                  <a:pt x="199962" y="505517"/>
                </a:lnTo>
                <a:lnTo>
                  <a:pt x="151090" y="487981"/>
                </a:lnTo>
                <a:lnTo>
                  <a:pt x="107825" y="465754"/>
                </a:lnTo>
                <a:lnTo>
                  <a:pt x="70866" y="439419"/>
                </a:lnTo>
                <a:lnTo>
                  <a:pt x="40906" y="409561"/>
                </a:lnTo>
                <a:lnTo>
                  <a:pt x="18645" y="376761"/>
                </a:lnTo>
                <a:lnTo>
                  <a:pt x="0" y="304672"/>
                </a:lnTo>
                <a:lnTo>
                  <a:pt x="0" y="220090"/>
                </a:lnTo>
                <a:lnTo>
                  <a:pt x="17251" y="150530"/>
                </a:lnTo>
                <a:lnTo>
                  <a:pt x="65288" y="90114"/>
                </a:lnTo>
                <a:lnTo>
                  <a:pt x="99107" y="64468"/>
                </a:lnTo>
                <a:lnTo>
                  <a:pt x="138531" y="42468"/>
                </a:lnTo>
                <a:lnTo>
                  <a:pt x="182862" y="24568"/>
                </a:lnTo>
                <a:lnTo>
                  <a:pt x="231404" y="11221"/>
                </a:lnTo>
                <a:lnTo>
                  <a:pt x="283458" y="2880"/>
                </a:lnTo>
                <a:lnTo>
                  <a:pt x="338328" y="0"/>
                </a:lnTo>
                <a:lnTo>
                  <a:pt x="338328" y="84581"/>
                </a:lnTo>
                <a:lnTo>
                  <a:pt x="278885" y="87986"/>
                </a:lnTo>
                <a:lnTo>
                  <a:pt x="222573" y="97843"/>
                </a:lnTo>
                <a:lnTo>
                  <a:pt x="170389" y="113614"/>
                </a:lnTo>
                <a:lnTo>
                  <a:pt x="123332" y="134762"/>
                </a:lnTo>
                <a:lnTo>
                  <a:pt x="82401" y="160750"/>
                </a:lnTo>
                <a:lnTo>
                  <a:pt x="48595" y="191041"/>
                </a:lnTo>
                <a:lnTo>
                  <a:pt x="22911" y="225097"/>
                </a:lnTo>
                <a:lnTo>
                  <a:pt x="6350" y="262381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04388" y="3404870"/>
            <a:ext cx="338455" cy="340360"/>
          </a:xfrm>
          <a:custGeom>
            <a:avLst/>
            <a:gdLst/>
            <a:ahLst/>
            <a:cxnLst/>
            <a:rect l="l" t="t" r="r" b="b"/>
            <a:pathLst>
              <a:path w="338454" h="340360">
                <a:moveTo>
                  <a:pt x="273800" y="126872"/>
                </a:moveTo>
                <a:lnTo>
                  <a:pt x="84581" y="126872"/>
                </a:lnTo>
                <a:lnTo>
                  <a:pt x="138365" y="139134"/>
                </a:lnTo>
                <a:lnTo>
                  <a:pt x="187237" y="156670"/>
                </a:lnTo>
                <a:lnTo>
                  <a:pt x="230502" y="178897"/>
                </a:lnTo>
                <a:lnTo>
                  <a:pt x="267462" y="205231"/>
                </a:lnTo>
                <a:lnTo>
                  <a:pt x="297421" y="235090"/>
                </a:lnTo>
                <a:lnTo>
                  <a:pt x="319682" y="267890"/>
                </a:lnTo>
                <a:lnTo>
                  <a:pt x="338327" y="339978"/>
                </a:lnTo>
                <a:lnTo>
                  <a:pt x="338327" y="255396"/>
                </a:lnTo>
                <a:lnTo>
                  <a:pt x="333550" y="218424"/>
                </a:lnTo>
                <a:lnTo>
                  <a:pt x="319682" y="183237"/>
                </a:lnTo>
                <a:lnTo>
                  <a:pt x="297421" y="150419"/>
                </a:lnTo>
                <a:lnTo>
                  <a:pt x="273800" y="126872"/>
                </a:lnTo>
                <a:close/>
              </a:path>
              <a:path w="338454" h="340360">
                <a:moveTo>
                  <a:pt x="84581" y="0"/>
                </a:moveTo>
                <a:lnTo>
                  <a:pt x="0" y="77596"/>
                </a:lnTo>
                <a:lnTo>
                  <a:pt x="84581" y="169163"/>
                </a:lnTo>
                <a:lnTo>
                  <a:pt x="84581" y="126872"/>
                </a:lnTo>
                <a:lnTo>
                  <a:pt x="273800" y="126872"/>
                </a:lnTo>
                <a:lnTo>
                  <a:pt x="230502" y="94226"/>
                </a:lnTo>
                <a:lnTo>
                  <a:pt x="187237" y="72016"/>
                </a:lnTo>
                <a:lnTo>
                  <a:pt x="138365" y="54510"/>
                </a:lnTo>
                <a:lnTo>
                  <a:pt x="84581" y="42290"/>
                </a:lnTo>
                <a:lnTo>
                  <a:pt x="8458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04388" y="3702558"/>
            <a:ext cx="338455" cy="262890"/>
          </a:xfrm>
          <a:custGeom>
            <a:avLst/>
            <a:gdLst/>
            <a:ahLst/>
            <a:cxnLst/>
            <a:rect l="l" t="t" r="r" b="b"/>
            <a:pathLst>
              <a:path w="338454" h="262889">
                <a:moveTo>
                  <a:pt x="331977" y="0"/>
                </a:moveTo>
                <a:lnTo>
                  <a:pt x="315416" y="37284"/>
                </a:lnTo>
                <a:lnTo>
                  <a:pt x="289732" y="71340"/>
                </a:lnTo>
                <a:lnTo>
                  <a:pt x="255926" y="101631"/>
                </a:lnTo>
                <a:lnTo>
                  <a:pt x="214995" y="127619"/>
                </a:lnTo>
                <a:lnTo>
                  <a:pt x="167938" y="148767"/>
                </a:lnTo>
                <a:lnTo>
                  <a:pt x="115754" y="164538"/>
                </a:lnTo>
                <a:lnTo>
                  <a:pt x="59442" y="174395"/>
                </a:lnTo>
                <a:lnTo>
                  <a:pt x="0" y="177800"/>
                </a:lnTo>
                <a:lnTo>
                  <a:pt x="0" y="262382"/>
                </a:lnTo>
                <a:lnTo>
                  <a:pt x="48881" y="260024"/>
                </a:lnTo>
                <a:lnTo>
                  <a:pt x="123661" y="247141"/>
                </a:lnTo>
                <a:lnTo>
                  <a:pt x="176813" y="229975"/>
                </a:lnTo>
                <a:lnTo>
                  <a:pt x="223726" y="207423"/>
                </a:lnTo>
                <a:lnTo>
                  <a:pt x="263647" y="180218"/>
                </a:lnTo>
                <a:lnTo>
                  <a:pt x="295820" y="149092"/>
                </a:lnTo>
                <a:lnTo>
                  <a:pt x="319494" y="114775"/>
                </a:lnTo>
                <a:lnTo>
                  <a:pt x="333914" y="77999"/>
                </a:lnTo>
                <a:lnTo>
                  <a:pt x="338326" y="39497"/>
                </a:lnTo>
                <a:lnTo>
                  <a:pt x="331977" y="0"/>
                </a:lnTo>
                <a:close/>
              </a:path>
            </a:pathLst>
          </a:custGeom>
          <a:solidFill>
            <a:srgbClr val="9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04388" y="3404870"/>
            <a:ext cx="338455" cy="560070"/>
          </a:xfrm>
          <a:custGeom>
            <a:avLst/>
            <a:gdLst/>
            <a:ahLst/>
            <a:cxnLst/>
            <a:rect l="l" t="t" r="r" b="b"/>
            <a:pathLst>
              <a:path w="338454" h="560070">
                <a:moveTo>
                  <a:pt x="338327" y="339978"/>
                </a:moveTo>
                <a:lnTo>
                  <a:pt x="319682" y="267890"/>
                </a:lnTo>
                <a:lnTo>
                  <a:pt x="297421" y="235090"/>
                </a:lnTo>
                <a:lnTo>
                  <a:pt x="267462" y="205231"/>
                </a:lnTo>
                <a:lnTo>
                  <a:pt x="230502" y="178897"/>
                </a:lnTo>
                <a:lnTo>
                  <a:pt x="187237" y="156670"/>
                </a:lnTo>
                <a:lnTo>
                  <a:pt x="138365" y="139134"/>
                </a:lnTo>
                <a:lnTo>
                  <a:pt x="84581" y="126872"/>
                </a:lnTo>
                <a:lnTo>
                  <a:pt x="84581" y="169163"/>
                </a:lnTo>
                <a:lnTo>
                  <a:pt x="0" y="77596"/>
                </a:lnTo>
                <a:lnTo>
                  <a:pt x="84581" y="0"/>
                </a:lnTo>
                <a:lnTo>
                  <a:pt x="84581" y="42290"/>
                </a:lnTo>
                <a:lnTo>
                  <a:pt x="138365" y="54510"/>
                </a:lnTo>
                <a:lnTo>
                  <a:pt x="187237" y="72016"/>
                </a:lnTo>
                <a:lnTo>
                  <a:pt x="230502" y="94226"/>
                </a:lnTo>
                <a:lnTo>
                  <a:pt x="267462" y="120554"/>
                </a:lnTo>
                <a:lnTo>
                  <a:pt x="297421" y="150419"/>
                </a:lnTo>
                <a:lnTo>
                  <a:pt x="319682" y="183237"/>
                </a:lnTo>
                <a:lnTo>
                  <a:pt x="338327" y="255396"/>
                </a:lnTo>
                <a:lnTo>
                  <a:pt x="338327" y="339978"/>
                </a:lnTo>
                <a:lnTo>
                  <a:pt x="321076" y="409539"/>
                </a:lnTo>
                <a:lnTo>
                  <a:pt x="273039" y="469955"/>
                </a:lnTo>
                <a:lnTo>
                  <a:pt x="239220" y="495601"/>
                </a:lnTo>
                <a:lnTo>
                  <a:pt x="199796" y="517601"/>
                </a:lnTo>
                <a:lnTo>
                  <a:pt x="155465" y="535501"/>
                </a:lnTo>
                <a:lnTo>
                  <a:pt x="106923" y="548848"/>
                </a:lnTo>
                <a:lnTo>
                  <a:pt x="54869" y="557189"/>
                </a:lnTo>
                <a:lnTo>
                  <a:pt x="0" y="560069"/>
                </a:lnTo>
                <a:lnTo>
                  <a:pt x="0" y="475487"/>
                </a:lnTo>
                <a:lnTo>
                  <a:pt x="59442" y="472083"/>
                </a:lnTo>
                <a:lnTo>
                  <a:pt x="115754" y="462226"/>
                </a:lnTo>
                <a:lnTo>
                  <a:pt x="167938" y="446455"/>
                </a:lnTo>
                <a:lnTo>
                  <a:pt x="214995" y="425307"/>
                </a:lnTo>
                <a:lnTo>
                  <a:pt x="255926" y="399319"/>
                </a:lnTo>
                <a:lnTo>
                  <a:pt x="289732" y="369028"/>
                </a:lnTo>
                <a:lnTo>
                  <a:pt x="315416" y="334972"/>
                </a:lnTo>
                <a:lnTo>
                  <a:pt x="331977" y="297687"/>
                </a:lnTo>
              </a:path>
            </a:pathLst>
          </a:custGeom>
          <a:ln w="126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225910" y="1283906"/>
            <a:ext cx="38735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25" dirty="0">
                <a:latin typeface="Georgia"/>
                <a:cs typeface="Georgia"/>
              </a:rPr>
              <a:t>A</a:t>
            </a:r>
            <a:r>
              <a:rPr sz="1550" spc="10" dirty="0">
                <a:latin typeface="Georgia"/>
                <a:cs typeface="Georgia"/>
              </a:rPr>
              <a:t>GI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18119" y="2103615"/>
            <a:ext cx="914400" cy="10701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82328" y="2195055"/>
            <a:ext cx="1060703" cy="10701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045952" y="2195106"/>
            <a:ext cx="868679" cy="8780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8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2568" y="6228626"/>
            <a:ext cx="457200" cy="45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4571" y="6260630"/>
            <a:ext cx="393700" cy="402590"/>
          </a:xfrm>
          <a:custGeom>
            <a:avLst/>
            <a:gdLst/>
            <a:ahLst/>
            <a:cxnLst/>
            <a:rect l="l" t="t" r="r" b="b"/>
            <a:pathLst>
              <a:path w="393700" h="402590">
                <a:moveTo>
                  <a:pt x="0" y="201218"/>
                </a:moveTo>
                <a:lnTo>
                  <a:pt x="5191" y="155082"/>
                </a:lnTo>
                <a:lnTo>
                  <a:pt x="19980" y="112730"/>
                </a:lnTo>
                <a:lnTo>
                  <a:pt x="43187" y="75368"/>
                </a:lnTo>
                <a:lnTo>
                  <a:pt x="73631" y="44207"/>
                </a:lnTo>
                <a:lnTo>
                  <a:pt x="110134" y="20452"/>
                </a:lnTo>
                <a:lnTo>
                  <a:pt x="151515" y="5314"/>
                </a:lnTo>
                <a:lnTo>
                  <a:pt x="196596" y="0"/>
                </a:lnTo>
                <a:lnTo>
                  <a:pt x="241676" y="5314"/>
                </a:lnTo>
                <a:lnTo>
                  <a:pt x="283057" y="20452"/>
                </a:lnTo>
                <a:lnTo>
                  <a:pt x="319560" y="44207"/>
                </a:lnTo>
                <a:lnTo>
                  <a:pt x="350004" y="75368"/>
                </a:lnTo>
                <a:lnTo>
                  <a:pt x="373211" y="112730"/>
                </a:lnTo>
                <a:lnTo>
                  <a:pt x="388000" y="155082"/>
                </a:lnTo>
                <a:lnTo>
                  <a:pt x="393192" y="201218"/>
                </a:lnTo>
                <a:lnTo>
                  <a:pt x="388000" y="247358"/>
                </a:lnTo>
                <a:lnTo>
                  <a:pt x="373211" y="289713"/>
                </a:lnTo>
                <a:lnTo>
                  <a:pt x="350004" y="327074"/>
                </a:lnTo>
                <a:lnTo>
                  <a:pt x="319560" y="358234"/>
                </a:lnTo>
                <a:lnTo>
                  <a:pt x="283057" y="381986"/>
                </a:lnTo>
                <a:lnTo>
                  <a:pt x="241676" y="397123"/>
                </a:lnTo>
                <a:lnTo>
                  <a:pt x="196596" y="402437"/>
                </a:lnTo>
                <a:lnTo>
                  <a:pt x="151515" y="397123"/>
                </a:lnTo>
                <a:lnTo>
                  <a:pt x="110134" y="381986"/>
                </a:lnTo>
                <a:lnTo>
                  <a:pt x="73631" y="358234"/>
                </a:lnTo>
                <a:lnTo>
                  <a:pt x="43187" y="327074"/>
                </a:lnTo>
                <a:lnTo>
                  <a:pt x="19980" y="289713"/>
                </a:lnTo>
                <a:lnTo>
                  <a:pt x="5191" y="247358"/>
                </a:lnTo>
                <a:lnTo>
                  <a:pt x="0" y="20121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217" y="485394"/>
            <a:ext cx="5007622" cy="34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715" y="386524"/>
            <a:ext cx="50285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/>
              <a:t>Agentic Milestone</a:t>
            </a:r>
            <a:r>
              <a:rPr sz="2800" spc="-45" dirty="0"/>
              <a:t> </a:t>
            </a:r>
            <a:r>
              <a:rPr sz="2800" spc="-5" dirty="0"/>
              <a:t>Timeline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365759" y="2176779"/>
            <a:ext cx="11247120" cy="366395"/>
          </a:xfrm>
          <a:custGeom>
            <a:avLst/>
            <a:gdLst/>
            <a:ahLst/>
            <a:cxnLst/>
            <a:rect l="l" t="t" r="r" b="b"/>
            <a:pathLst>
              <a:path w="11247120" h="366394">
                <a:moveTo>
                  <a:pt x="0" y="91440"/>
                </a:moveTo>
                <a:lnTo>
                  <a:pt x="10827639" y="91440"/>
                </a:lnTo>
                <a:lnTo>
                  <a:pt x="10827639" y="0"/>
                </a:lnTo>
                <a:lnTo>
                  <a:pt x="11247120" y="183007"/>
                </a:lnTo>
                <a:lnTo>
                  <a:pt x="10827639" y="365887"/>
                </a:lnTo>
                <a:lnTo>
                  <a:pt x="10827639" y="274447"/>
                </a:lnTo>
                <a:lnTo>
                  <a:pt x="0" y="274447"/>
                </a:lnTo>
                <a:lnTo>
                  <a:pt x="0" y="9144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5038" y="2701480"/>
            <a:ext cx="130683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2017</a:t>
            </a:r>
            <a:endParaRPr sz="18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Transformer</a:t>
            </a:r>
            <a:endParaRPr sz="18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paper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2778" y="2715958"/>
            <a:ext cx="946150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2022</a:t>
            </a:r>
            <a:endParaRPr sz="1800">
              <a:latin typeface="Georgia"/>
              <a:cs typeface="Georgia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C</a:t>
            </a:r>
            <a:r>
              <a:rPr sz="1800" spc="25" dirty="0">
                <a:solidFill>
                  <a:srgbClr val="C00000"/>
                </a:solidFill>
                <a:latin typeface="Georgia"/>
                <a:cs typeface="Georgia"/>
              </a:rPr>
              <a:t>h</a:t>
            </a:r>
            <a:r>
              <a:rPr sz="1800" spc="-45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800" spc="15" dirty="0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sz="1800" spc="-10" dirty="0">
                <a:solidFill>
                  <a:srgbClr val="C00000"/>
                </a:solidFill>
                <a:latin typeface="Georgia"/>
                <a:cs typeface="Georgia"/>
              </a:rPr>
              <a:t>G</a:t>
            </a:r>
            <a:r>
              <a:rPr sz="1800" spc="-20" dirty="0">
                <a:solidFill>
                  <a:srgbClr val="C00000"/>
                </a:solidFill>
                <a:latin typeface="Georgia"/>
                <a:cs typeface="Georgia"/>
              </a:rPr>
              <a:t>P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T  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release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1210" y="2715958"/>
            <a:ext cx="7194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2023</a:t>
            </a:r>
            <a:endParaRPr sz="18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800" spc="10" dirty="0">
                <a:solidFill>
                  <a:srgbClr val="C00000"/>
                </a:solidFill>
                <a:latin typeface="Georgia"/>
                <a:cs typeface="Georgia"/>
              </a:rPr>
              <a:t>g</a:t>
            </a:r>
            <a:r>
              <a:rPr sz="1800" spc="-5" dirty="0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sz="1800" spc="-65" dirty="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sz="1800" spc="25" dirty="0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03409" y="2821305"/>
            <a:ext cx="65024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40" dirty="0">
                <a:solidFill>
                  <a:srgbClr val="C00000"/>
                </a:solidFill>
                <a:latin typeface="Georgia"/>
                <a:cs typeface="Georgia"/>
              </a:rPr>
              <a:t>T</a:t>
            </a:r>
            <a:r>
              <a:rPr sz="1800" spc="25" dirty="0">
                <a:solidFill>
                  <a:srgbClr val="C00000"/>
                </a:solidFill>
                <a:latin typeface="Georgia"/>
                <a:cs typeface="Georgia"/>
              </a:rPr>
              <a:t>o</a:t>
            </a:r>
            <a:r>
              <a:rPr sz="1800" spc="-30" dirty="0">
                <a:solidFill>
                  <a:srgbClr val="C00000"/>
                </a:solidFill>
                <a:latin typeface="Georgia"/>
                <a:cs typeface="Georgia"/>
              </a:rPr>
              <a:t>d</a:t>
            </a:r>
            <a:r>
              <a:rPr sz="1800" spc="25" dirty="0">
                <a:solidFill>
                  <a:srgbClr val="C00000"/>
                </a:solidFill>
                <a:latin typeface="Georgia"/>
                <a:cs typeface="Georgia"/>
              </a:rPr>
              <a:t>a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6967" y="2158492"/>
            <a:ext cx="402590" cy="412115"/>
          </a:xfrm>
          <a:custGeom>
            <a:avLst/>
            <a:gdLst/>
            <a:ahLst/>
            <a:cxnLst/>
            <a:rect l="l" t="t" r="r" b="b"/>
            <a:pathLst>
              <a:path w="402590" h="412114">
                <a:moveTo>
                  <a:pt x="201168" y="0"/>
                </a:moveTo>
                <a:lnTo>
                  <a:pt x="155042" y="5438"/>
                </a:lnTo>
                <a:lnTo>
                  <a:pt x="112700" y="20930"/>
                </a:lnTo>
                <a:lnTo>
                  <a:pt x="75348" y="45236"/>
                </a:lnTo>
                <a:lnTo>
                  <a:pt x="44195" y="77121"/>
                </a:lnTo>
                <a:lnTo>
                  <a:pt x="20447" y="115345"/>
                </a:lnTo>
                <a:lnTo>
                  <a:pt x="5313" y="158673"/>
                </a:lnTo>
                <a:lnTo>
                  <a:pt x="0" y="205867"/>
                </a:lnTo>
                <a:lnTo>
                  <a:pt x="5313" y="253053"/>
                </a:lnTo>
                <a:lnTo>
                  <a:pt x="20447" y="296362"/>
                </a:lnTo>
                <a:lnTo>
                  <a:pt x="44195" y="334562"/>
                </a:lnTo>
                <a:lnTo>
                  <a:pt x="75348" y="366420"/>
                </a:lnTo>
                <a:lnTo>
                  <a:pt x="112700" y="390701"/>
                </a:lnTo>
                <a:lnTo>
                  <a:pt x="155042" y="406175"/>
                </a:lnTo>
                <a:lnTo>
                  <a:pt x="201168" y="411607"/>
                </a:lnTo>
                <a:lnTo>
                  <a:pt x="247293" y="406175"/>
                </a:lnTo>
                <a:lnTo>
                  <a:pt x="289635" y="390701"/>
                </a:lnTo>
                <a:lnTo>
                  <a:pt x="326987" y="366420"/>
                </a:lnTo>
                <a:lnTo>
                  <a:pt x="358140" y="334562"/>
                </a:lnTo>
                <a:lnTo>
                  <a:pt x="381888" y="296362"/>
                </a:lnTo>
                <a:lnTo>
                  <a:pt x="397022" y="253053"/>
                </a:lnTo>
                <a:lnTo>
                  <a:pt x="402335" y="205867"/>
                </a:lnTo>
                <a:lnTo>
                  <a:pt x="397022" y="158673"/>
                </a:lnTo>
                <a:lnTo>
                  <a:pt x="381888" y="115345"/>
                </a:lnTo>
                <a:lnTo>
                  <a:pt x="358140" y="77121"/>
                </a:lnTo>
                <a:lnTo>
                  <a:pt x="326987" y="45236"/>
                </a:lnTo>
                <a:lnTo>
                  <a:pt x="289635" y="20930"/>
                </a:lnTo>
                <a:lnTo>
                  <a:pt x="247293" y="5438"/>
                </a:lnTo>
                <a:lnTo>
                  <a:pt x="2011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6967" y="2158492"/>
            <a:ext cx="402590" cy="412115"/>
          </a:xfrm>
          <a:custGeom>
            <a:avLst/>
            <a:gdLst/>
            <a:ahLst/>
            <a:cxnLst/>
            <a:rect l="l" t="t" r="r" b="b"/>
            <a:pathLst>
              <a:path w="402590" h="412114">
                <a:moveTo>
                  <a:pt x="0" y="205867"/>
                </a:moveTo>
                <a:lnTo>
                  <a:pt x="5313" y="158673"/>
                </a:lnTo>
                <a:lnTo>
                  <a:pt x="20447" y="115345"/>
                </a:lnTo>
                <a:lnTo>
                  <a:pt x="44195" y="77121"/>
                </a:lnTo>
                <a:lnTo>
                  <a:pt x="75348" y="45236"/>
                </a:lnTo>
                <a:lnTo>
                  <a:pt x="112700" y="20930"/>
                </a:lnTo>
                <a:lnTo>
                  <a:pt x="155042" y="5438"/>
                </a:lnTo>
                <a:lnTo>
                  <a:pt x="201168" y="0"/>
                </a:lnTo>
                <a:lnTo>
                  <a:pt x="247293" y="5438"/>
                </a:lnTo>
                <a:lnTo>
                  <a:pt x="289635" y="20930"/>
                </a:lnTo>
                <a:lnTo>
                  <a:pt x="326987" y="45236"/>
                </a:lnTo>
                <a:lnTo>
                  <a:pt x="358140" y="77121"/>
                </a:lnTo>
                <a:lnTo>
                  <a:pt x="381888" y="115345"/>
                </a:lnTo>
                <a:lnTo>
                  <a:pt x="397022" y="158673"/>
                </a:lnTo>
                <a:lnTo>
                  <a:pt x="402335" y="205867"/>
                </a:lnTo>
                <a:lnTo>
                  <a:pt x="397022" y="253053"/>
                </a:lnTo>
                <a:lnTo>
                  <a:pt x="381888" y="296362"/>
                </a:lnTo>
                <a:lnTo>
                  <a:pt x="358140" y="334562"/>
                </a:lnTo>
                <a:lnTo>
                  <a:pt x="326987" y="366420"/>
                </a:lnTo>
                <a:lnTo>
                  <a:pt x="289635" y="390701"/>
                </a:lnTo>
                <a:lnTo>
                  <a:pt x="247293" y="406175"/>
                </a:lnTo>
                <a:lnTo>
                  <a:pt x="201168" y="411607"/>
                </a:lnTo>
                <a:lnTo>
                  <a:pt x="155042" y="406175"/>
                </a:lnTo>
                <a:lnTo>
                  <a:pt x="112700" y="390701"/>
                </a:lnTo>
                <a:lnTo>
                  <a:pt x="75348" y="366420"/>
                </a:lnTo>
                <a:lnTo>
                  <a:pt x="44195" y="334562"/>
                </a:lnTo>
                <a:lnTo>
                  <a:pt x="20447" y="296362"/>
                </a:lnTo>
                <a:lnTo>
                  <a:pt x="5313" y="253053"/>
                </a:lnTo>
                <a:lnTo>
                  <a:pt x="0" y="205867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9352" y="2167635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205739" y="0"/>
                </a:moveTo>
                <a:lnTo>
                  <a:pt x="158553" y="5438"/>
                </a:lnTo>
                <a:lnTo>
                  <a:pt x="115244" y="20930"/>
                </a:lnTo>
                <a:lnTo>
                  <a:pt x="77044" y="45236"/>
                </a:lnTo>
                <a:lnTo>
                  <a:pt x="45186" y="77121"/>
                </a:lnTo>
                <a:lnTo>
                  <a:pt x="20905" y="115345"/>
                </a:lnTo>
                <a:lnTo>
                  <a:pt x="5431" y="158673"/>
                </a:lnTo>
                <a:lnTo>
                  <a:pt x="0" y="205866"/>
                </a:lnTo>
                <a:lnTo>
                  <a:pt x="5431" y="253053"/>
                </a:lnTo>
                <a:lnTo>
                  <a:pt x="20905" y="296362"/>
                </a:lnTo>
                <a:lnTo>
                  <a:pt x="45186" y="334562"/>
                </a:lnTo>
                <a:lnTo>
                  <a:pt x="77044" y="366420"/>
                </a:lnTo>
                <a:lnTo>
                  <a:pt x="115244" y="390701"/>
                </a:lnTo>
                <a:lnTo>
                  <a:pt x="158553" y="406175"/>
                </a:lnTo>
                <a:lnTo>
                  <a:pt x="205739" y="411606"/>
                </a:lnTo>
                <a:lnTo>
                  <a:pt x="252926" y="406175"/>
                </a:lnTo>
                <a:lnTo>
                  <a:pt x="296235" y="390701"/>
                </a:lnTo>
                <a:lnTo>
                  <a:pt x="334435" y="366420"/>
                </a:lnTo>
                <a:lnTo>
                  <a:pt x="366293" y="334562"/>
                </a:lnTo>
                <a:lnTo>
                  <a:pt x="390574" y="296362"/>
                </a:lnTo>
                <a:lnTo>
                  <a:pt x="406048" y="253053"/>
                </a:lnTo>
                <a:lnTo>
                  <a:pt x="411480" y="205866"/>
                </a:lnTo>
                <a:lnTo>
                  <a:pt x="406048" y="158673"/>
                </a:lnTo>
                <a:lnTo>
                  <a:pt x="390574" y="115345"/>
                </a:lnTo>
                <a:lnTo>
                  <a:pt x="366293" y="77121"/>
                </a:lnTo>
                <a:lnTo>
                  <a:pt x="334435" y="45236"/>
                </a:lnTo>
                <a:lnTo>
                  <a:pt x="296235" y="20930"/>
                </a:lnTo>
                <a:lnTo>
                  <a:pt x="252926" y="5438"/>
                </a:lnTo>
                <a:lnTo>
                  <a:pt x="205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9352" y="2167635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0" y="205866"/>
                </a:moveTo>
                <a:lnTo>
                  <a:pt x="5431" y="158673"/>
                </a:lnTo>
                <a:lnTo>
                  <a:pt x="20905" y="115345"/>
                </a:lnTo>
                <a:lnTo>
                  <a:pt x="45186" y="77121"/>
                </a:lnTo>
                <a:lnTo>
                  <a:pt x="77044" y="45236"/>
                </a:lnTo>
                <a:lnTo>
                  <a:pt x="115244" y="20930"/>
                </a:lnTo>
                <a:lnTo>
                  <a:pt x="158553" y="5438"/>
                </a:lnTo>
                <a:lnTo>
                  <a:pt x="205739" y="0"/>
                </a:lnTo>
                <a:lnTo>
                  <a:pt x="252926" y="5438"/>
                </a:lnTo>
                <a:lnTo>
                  <a:pt x="296235" y="20930"/>
                </a:lnTo>
                <a:lnTo>
                  <a:pt x="334435" y="45236"/>
                </a:lnTo>
                <a:lnTo>
                  <a:pt x="366293" y="77121"/>
                </a:lnTo>
                <a:lnTo>
                  <a:pt x="390574" y="115345"/>
                </a:lnTo>
                <a:lnTo>
                  <a:pt x="406048" y="158673"/>
                </a:lnTo>
                <a:lnTo>
                  <a:pt x="411480" y="205866"/>
                </a:lnTo>
                <a:lnTo>
                  <a:pt x="406048" y="253053"/>
                </a:lnTo>
                <a:lnTo>
                  <a:pt x="390574" y="296362"/>
                </a:lnTo>
                <a:lnTo>
                  <a:pt x="366293" y="334562"/>
                </a:lnTo>
                <a:lnTo>
                  <a:pt x="334435" y="366420"/>
                </a:lnTo>
                <a:lnTo>
                  <a:pt x="296235" y="390701"/>
                </a:lnTo>
                <a:lnTo>
                  <a:pt x="252926" y="406175"/>
                </a:lnTo>
                <a:lnTo>
                  <a:pt x="205739" y="411606"/>
                </a:lnTo>
                <a:lnTo>
                  <a:pt x="158553" y="406175"/>
                </a:lnTo>
                <a:lnTo>
                  <a:pt x="115244" y="390701"/>
                </a:lnTo>
                <a:lnTo>
                  <a:pt x="77044" y="366420"/>
                </a:lnTo>
                <a:lnTo>
                  <a:pt x="45186" y="334562"/>
                </a:lnTo>
                <a:lnTo>
                  <a:pt x="20905" y="296362"/>
                </a:lnTo>
                <a:lnTo>
                  <a:pt x="5431" y="253053"/>
                </a:lnTo>
                <a:lnTo>
                  <a:pt x="0" y="2058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19488" y="2149348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205739" y="0"/>
                </a:moveTo>
                <a:lnTo>
                  <a:pt x="158553" y="5438"/>
                </a:lnTo>
                <a:lnTo>
                  <a:pt x="115244" y="20930"/>
                </a:lnTo>
                <a:lnTo>
                  <a:pt x="77044" y="45236"/>
                </a:lnTo>
                <a:lnTo>
                  <a:pt x="45186" y="77121"/>
                </a:lnTo>
                <a:lnTo>
                  <a:pt x="20905" y="115345"/>
                </a:lnTo>
                <a:lnTo>
                  <a:pt x="5431" y="158673"/>
                </a:lnTo>
                <a:lnTo>
                  <a:pt x="0" y="205866"/>
                </a:lnTo>
                <a:lnTo>
                  <a:pt x="5431" y="253053"/>
                </a:lnTo>
                <a:lnTo>
                  <a:pt x="20905" y="296362"/>
                </a:lnTo>
                <a:lnTo>
                  <a:pt x="45186" y="334562"/>
                </a:lnTo>
                <a:lnTo>
                  <a:pt x="77044" y="366420"/>
                </a:lnTo>
                <a:lnTo>
                  <a:pt x="115244" y="390701"/>
                </a:lnTo>
                <a:lnTo>
                  <a:pt x="158553" y="406175"/>
                </a:lnTo>
                <a:lnTo>
                  <a:pt x="205739" y="411606"/>
                </a:lnTo>
                <a:lnTo>
                  <a:pt x="252926" y="406175"/>
                </a:lnTo>
                <a:lnTo>
                  <a:pt x="296235" y="390701"/>
                </a:lnTo>
                <a:lnTo>
                  <a:pt x="334435" y="366420"/>
                </a:lnTo>
                <a:lnTo>
                  <a:pt x="366293" y="334562"/>
                </a:lnTo>
                <a:lnTo>
                  <a:pt x="390574" y="296362"/>
                </a:lnTo>
                <a:lnTo>
                  <a:pt x="406048" y="253053"/>
                </a:lnTo>
                <a:lnTo>
                  <a:pt x="411479" y="205866"/>
                </a:lnTo>
                <a:lnTo>
                  <a:pt x="406048" y="158673"/>
                </a:lnTo>
                <a:lnTo>
                  <a:pt x="390574" y="115345"/>
                </a:lnTo>
                <a:lnTo>
                  <a:pt x="366293" y="77121"/>
                </a:lnTo>
                <a:lnTo>
                  <a:pt x="334435" y="45236"/>
                </a:lnTo>
                <a:lnTo>
                  <a:pt x="296235" y="20930"/>
                </a:lnTo>
                <a:lnTo>
                  <a:pt x="252926" y="5438"/>
                </a:lnTo>
                <a:lnTo>
                  <a:pt x="205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19488" y="2149348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0" y="205866"/>
                </a:moveTo>
                <a:lnTo>
                  <a:pt x="5431" y="158673"/>
                </a:lnTo>
                <a:lnTo>
                  <a:pt x="20905" y="115345"/>
                </a:lnTo>
                <a:lnTo>
                  <a:pt x="45186" y="77121"/>
                </a:lnTo>
                <a:lnTo>
                  <a:pt x="77044" y="45236"/>
                </a:lnTo>
                <a:lnTo>
                  <a:pt x="115244" y="20930"/>
                </a:lnTo>
                <a:lnTo>
                  <a:pt x="158553" y="5438"/>
                </a:lnTo>
                <a:lnTo>
                  <a:pt x="205739" y="0"/>
                </a:lnTo>
                <a:lnTo>
                  <a:pt x="252926" y="5438"/>
                </a:lnTo>
                <a:lnTo>
                  <a:pt x="296235" y="20930"/>
                </a:lnTo>
                <a:lnTo>
                  <a:pt x="334435" y="45236"/>
                </a:lnTo>
                <a:lnTo>
                  <a:pt x="366293" y="77121"/>
                </a:lnTo>
                <a:lnTo>
                  <a:pt x="390574" y="115345"/>
                </a:lnTo>
                <a:lnTo>
                  <a:pt x="406048" y="158673"/>
                </a:lnTo>
                <a:lnTo>
                  <a:pt x="411479" y="205866"/>
                </a:lnTo>
                <a:lnTo>
                  <a:pt x="406048" y="253053"/>
                </a:lnTo>
                <a:lnTo>
                  <a:pt x="390574" y="296362"/>
                </a:lnTo>
                <a:lnTo>
                  <a:pt x="366293" y="334562"/>
                </a:lnTo>
                <a:lnTo>
                  <a:pt x="334435" y="366420"/>
                </a:lnTo>
                <a:lnTo>
                  <a:pt x="296235" y="390701"/>
                </a:lnTo>
                <a:lnTo>
                  <a:pt x="252926" y="406175"/>
                </a:lnTo>
                <a:lnTo>
                  <a:pt x="205739" y="411606"/>
                </a:lnTo>
                <a:lnTo>
                  <a:pt x="158553" y="406175"/>
                </a:lnTo>
                <a:lnTo>
                  <a:pt x="115244" y="390701"/>
                </a:lnTo>
                <a:lnTo>
                  <a:pt x="77044" y="366420"/>
                </a:lnTo>
                <a:lnTo>
                  <a:pt x="45186" y="334562"/>
                </a:lnTo>
                <a:lnTo>
                  <a:pt x="20905" y="296362"/>
                </a:lnTo>
                <a:lnTo>
                  <a:pt x="5431" y="253053"/>
                </a:lnTo>
                <a:lnTo>
                  <a:pt x="0" y="2058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41264" y="2158492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205739" y="0"/>
                </a:moveTo>
                <a:lnTo>
                  <a:pt x="158553" y="5438"/>
                </a:lnTo>
                <a:lnTo>
                  <a:pt x="115244" y="20930"/>
                </a:lnTo>
                <a:lnTo>
                  <a:pt x="77044" y="45236"/>
                </a:lnTo>
                <a:lnTo>
                  <a:pt x="45186" y="77121"/>
                </a:lnTo>
                <a:lnTo>
                  <a:pt x="20905" y="115345"/>
                </a:lnTo>
                <a:lnTo>
                  <a:pt x="5431" y="158673"/>
                </a:lnTo>
                <a:lnTo>
                  <a:pt x="0" y="205867"/>
                </a:lnTo>
                <a:lnTo>
                  <a:pt x="5431" y="253053"/>
                </a:lnTo>
                <a:lnTo>
                  <a:pt x="20905" y="296362"/>
                </a:lnTo>
                <a:lnTo>
                  <a:pt x="45186" y="334562"/>
                </a:lnTo>
                <a:lnTo>
                  <a:pt x="77044" y="366420"/>
                </a:lnTo>
                <a:lnTo>
                  <a:pt x="115244" y="390701"/>
                </a:lnTo>
                <a:lnTo>
                  <a:pt x="158553" y="406175"/>
                </a:lnTo>
                <a:lnTo>
                  <a:pt x="205739" y="411607"/>
                </a:lnTo>
                <a:lnTo>
                  <a:pt x="252926" y="406175"/>
                </a:lnTo>
                <a:lnTo>
                  <a:pt x="296235" y="390701"/>
                </a:lnTo>
                <a:lnTo>
                  <a:pt x="334435" y="366420"/>
                </a:lnTo>
                <a:lnTo>
                  <a:pt x="366293" y="334562"/>
                </a:lnTo>
                <a:lnTo>
                  <a:pt x="390574" y="296362"/>
                </a:lnTo>
                <a:lnTo>
                  <a:pt x="406048" y="253053"/>
                </a:lnTo>
                <a:lnTo>
                  <a:pt x="411480" y="205867"/>
                </a:lnTo>
                <a:lnTo>
                  <a:pt x="406048" y="158673"/>
                </a:lnTo>
                <a:lnTo>
                  <a:pt x="390574" y="115345"/>
                </a:lnTo>
                <a:lnTo>
                  <a:pt x="366293" y="77121"/>
                </a:lnTo>
                <a:lnTo>
                  <a:pt x="334435" y="45236"/>
                </a:lnTo>
                <a:lnTo>
                  <a:pt x="296235" y="20930"/>
                </a:lnTo>
                <a:lnTo>
                  <a:pt x="252926" y="5438"/>
                </a:lnTo>
                <a:lnTo>
                  <a:pt x="205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41264" y="2158492"/>
            <a:ext cx="411480" cy="412115"/>
          </a:xfrm>
          <a:custGeom>
            <a:avLst/>
            <a:gdLst/>
            <a:ahLst/>
            <a:cxnLst/>
            <a:rect l="l" t="t" r="r" b="b"/>
            <a:pathLst>
              <a:path w="411479" h="412114">
                <a:moveTo>
                  <a:pt x="0" y="205867"/>
                </a:moveTo>
                <a:lnTo>
                  <a:pt x="5431" y="158673"/>
                </a:lnTo>
                <a:lnTo>
                  <a:pt x="20905" y="115345"/>
                </a:lnTo>
                <a:lnTo>
                  <a:pt x="45186" y="77121"/>
                </a:lnTo>
                <a:lnTo>
                  <a:pt x="77044" y="45236"/>
                </a:lnTo>
                <a:lnTo>
                  <a:pt x="115244" y="20930"/>
                </a:lnTo>
                <a:lnTo>
                  <a:pt x="158553" y="5438"/>
                </a:lnTo>
                <a:lnTo>
                  <a:pt x="205739" y="0"/>
                </a:lnTo>
                <a:lnTo>
                  <a:pt x="252926" y="5438"/>
                </a:lnTo>
                <a:lnTo>
                  <a:pt x="296235" y="20930"/>
                </a:lnTo>
                <a:lnTo>
                  <a:pt x="334435" y="45236"/>
                </a:lnTo>
                <a:lnTo>
                  <a:pt x="366293" y="77121"/>
                </a:lnTo>
                <a:lnTo>
                  <a:pt x="390574" y="115345"/>
                </a:lnTo>
                <a:lnTo>
                  <a:pt x="406048" y="158673"/>
                </a:lnTo>
                <a:lnTo>
                  <a:pt x="411480" y="205867"/>
                </a:lnTo>
                <a:lnTo>
                  <a:pt x="406048" y="253053"/>
                </a:lnTo>
                <a:lnTo>
                  <a:pt x="390574" y="296362"/>
                </a:lnTo>
                <a:lnTo>
                  <a:pt x="366293" y="334562"/>
                </a:lnTo>
                <a:lnTo>
                  <a:pt x="334435" y="366420"/>
                </a:lnTo>
                <a:lnTo>
                  <a:pt x="296235" y="390701"/>
                </a:lnTo>
                <a:lnTo>
                  <a:pt x="252926" y="406175"/>
                </a:lnTo>
                <a:lnTo>
                  <a:pt x="205739" y="411607"/>
                </a:lnTo>
                <a:lnTo>
                  <a:pt x="158553" y="406175"/>
                </a:lnTo>
                <a:lnTo>
                  <a:pt x="115244" y="390701"/>
                </a:lnTo>
                <a:lnTo>
                  <a:pt x="77044" y="366420"/>
                </a:lnTo>
                <a:lnTo>
                  <a:pt x="45186" y="334562"/>
                </a:lnTo>
                <a:lnTo>
                  <a:pt x="20905" y="296362"/>
                </a:lnTo>
                <a:lnTo>
                  <a:pt x="5431" y="253053"/>
                </a:lnTo>
                <a:lnTo>
                  <a:pt x="0" y="205867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5352" y="2906395"/>
            <a:ext cx="3117850" cy="191770"/>
          </a:xfrm>
          <a:custGeom>
            <a:avLst/>
            <a:gdLst/>
            <a:ahLst/>
            <a:cxnLst/>
            <a:rect l="l" t="t" r="r" b="b"/>
            <a:pathLst>
              <a:path w="3117850" h="191769">
                <a:moveTo>
                  <a:pt x="170814" y="19812"/>
                </a:moveTo>
                <a:lnTo>
                  <a:pt x="0" y="106806"/>
                </a:lnTo>
                <a:lnTo>
                  <a:pt x="171958" y="191262"/>
                </a:lnTo>
                <a:lnTo>
                  <a:pt x="171578" y="134365"/>
                </a:lnTo>
                <a:lnTo>
                  <a:pt x="143001" y="134365"/>
                </a:lnTo>
                <a:lnTo>
                  <a:pt x="142621" y="77215"/>
                </a:lnTo>
                <a:lnTo>
                  <a:pt x="171196" y="77010"/>
                </a:lnTo>
                <a:lnTo>
                  <a:pt x="170814" y="19812"/>
                </a:lnTo>
                <a:close/>
              </a:path>
              <a:path w="3117850" h="191769">
                <a:moveTo>
                  <a:pt x="3061483" y="56895"/>
                </a:moveTo>
                <a:lnTo>
                  <a:pt x="2974594" y="56895"/>
                </a:lnTo>
                <a:lnTo>
                  <a:pt x="2974975" y="114045"/>
                </a:lnTo>
                <a:lnTo>
                  <a:pt x="2946399" y="114251"/>
                </a:lnTo>
                <a:lnTo>
                  <a:pt x="2946780" y="171450"/>
                </a:lnTo>
                <a:lnTo>
                  <a:pt x="3117596" y="84454"/>
                </a:lnTo>
                <a:lnTo>
                  <a:pt x="3061483" y="56895"/>
                </a:lnTo>
                <a:close/>
              </a:path>
              <a:path w="3117850" h="191769">
                <a:moveTo>
                  <a:pt x="171196" y="77010"/>
                </a:moveTo>
                <a:lnTo>
                  <a:pt x="142621" y="77215"/>
                </a:lnTo>
                <a:lnTo>
                  <a:pt x="143001" y="134365"/>
                </a:lnTo>
                <a:lnTo>
                  <a:pt x="171577" y="134160"/>
                </a:lnTo>
                <a:lnTo>
                  <a:pt x="171196" y="77010"/>
                </a:lnTo>
                <a:close/>
              </a:path>
              <a:path w="3117850" h="191769">
                <a:moveTo>
                  <a:pt x="171577" y="134160"/>
                </a:moveTo>
                <a:lnTo>
                  <a:pt x="143001" y="134365"/>
                </a:lnTo>
                <a:lnTo>
                  <a:pt x="171578" y="134365"/>
                </a:lnTo>
                <a:lnTo>
                  <a:pt x="171577" y="134160"/>
                </a:lnTo>
                <a:close/>
              </a:path>
              <a:path w="3117850" h="191769">
                <a:moveTo>
                  <a:pt x="2946018" y="57101"/>
                </a:moveTo>
                <a:lnTo>
                  <a:pt x="171196" y="77010"/>
                </a:lnTo>
                <a:lnTo>
                  <a:pt x="171577" y="134160"/>
                </a:lnTo>
                <a:lnTo>
                  <a:pt x="2946399" y="114251"/>
                </a:lnTo>
                <a:lnTo>
                  <a:pt x="2946018" y="57101"/>
                </a:lnTo>
                <a:close/>
              </a:path>
              <a:path w="3117850" h="191769">
                <a:moveTo>
                  <a:pt x="2974594" y="56895"/>
                </a:moveTo>
                <a:lnTo>
                  <a:pt x="2946018" y="57101"/>
                </a:lnTo>
                <a:lnTo>
                  <a:pt x="2946399" y="114251"/>
                </a:lnTo>
                <a:lnTo>
                  <a:pt x="2974975" y="114045"/>
                </a:lnTo>
                <a:lnTo>
                  <a:pt x="2974594" y="56895"/>
                </a:lnTo>
                <a:close/>
              </a:path>
              <a:path w="3117850" h="191769">
                <a:moveTo>
                  <a:pt x="2945638" y="0"/>
                </a:moveTo>
                <a:lnTo>
                  <a:pt x="2946018" y="57101"/>
                </a:lnTo>
                <a:lnTo>
                  <a:pt x="3061483" y="56895"/>
                </a:lnTo>
                <a:lnTo>
                  <a:pt x="294563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350125" y="3086798"/>
            <a:ext cx="8839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~2</a:t>
            </a:r>
            <a:r>
              <a:rPr sz="1800" spc="-55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2583C5"/>
                </a:solidFill>
                <a:latin typeface="Georgia"/>
                <a:cs typeface="Georgia"/>
              </a:rPr>
              <a:t>years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72400" y="4216425"/>
            <a:ext cx="1472183" cy="1463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09586" y="5715228"/>
            <a:ext cx="2513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The time 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stamp</a:t>
            </a:r>
            <a:r>
              <a:rPr sz="1800" spc="-7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matters!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63239" y="4051808"/>
            <a:ext cx="1472184" cy="14725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29967" y="4481690"/>
            <a:ext cx="1033271" cy="10426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52447" y="5686221"/>
            <a:ext cx="3296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The </a:t>
            </a:r>
            <a:r>
              <a:rPr sz="1800" dirty="0">
                <a:solidFill>
                  <a:srgbClr val="2583C5"/>
                </a:solidFill>
                <a:latin typeface="Georgia"/>
                <a:cs typeface="Georgia"/>
              </a:rPr>
              <a:t>field </a:t>
            </a:r>
            <a:r>
              <a:rPr sz="1800" spc="15" dirty="0">
                <a:solidFill>
                  <a:srgbClr val="2583C5"/>
                </a:solidFill>
                <a:latin typeface="Georgia"/>
                <a:cs typeface="Georgia"/>
              </a:rPr>
              <a:t>is </a:t>
            </a:r>
            <a:r>
              <a:rPr sz="1800" spc="-15" dirty="0">
                <a:solidFill>
                  <a:srgbClr val="2583C5"/>
                </a:solidFill>
                <a:latin typeface="Georgia"/>
                <a:cs typeface="Georgia"/>
              </a:rPr>
              <a:t>still</a:t>
            </a:r>
            <a:r>
              <a:rPr sz="1800" spc="0" dirty="0">
                <a:solidFill>
                  <a:srgbClr val="2583C5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583C5"/>
                </a:solidFill>
                <a:latin typeface="Georgia"/>
                <a:cs typeface="Georgia"/>
              </a:rPr>
              <a:t>young/maturing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551157" y="6360294"/>
            <a:ext cx="168910" cy="2235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50" b="1" spc="5" dirty="0">
                <a:solidFill>
                  <a:srgbClr val="FFFFFF"/>
                </a:solidFill>
                <a:latin typeface="Georgia"/>
                <a:cs typeface="Georgia"/>
              </a:rPr>
              <a:t>9</a:t>
            </a:fld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2007</Words>
  <Application>Microsoft Office PowerPoint</Application>
  <PresentationFormat>와이드스크린</PresentationFormat>
  <Paragraphs>485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Cash Sans</vt:lpstr>
      <vt:lpstr>Arial</vt:lpstr>
      <vt:lpstr>Calibri</vt:lpstr>
      <vt:lpstr>Georgia</vt:lpstr>
      <vt:lpstr>Microsoft Sans Serif</vt:lpstr>
      <vt:lpstr>Times New Roman</vt:lpstr>
      <vt:lpstr>Office Theme</vt:lpstr>
      <vt:lpstr>PowerPoint 프레젠테이션</vt:lpstr>
      <vt:lpstr>Evaluating Agents Layers of the onion</vt:lpstr>
      <vt:lpstr>whoami</vt:lpstr>
      <vt:lpstr>Agenda</vt:lpstr>
      <vt:lpstr>Artificial Intelligence: The rise of Generative AI Simplified AI Timeline</vt:lpstr>
      <vt:lpstr>Artificial Intelligence: The rise of Generative AI GenAI differentiators</vt:lpstr>
      <vt:lpstr>Artificial Intelligence: The rise of Generative AI GenAI differentiators</vt:lpstr>
      <vt:lpstr>GenAI, Agentic Systems and the spectrum of Autonomy</vt:lpstr>
      <vt:lpstr>Agentic Milestone Timeline</vt:lpstr>
      <vt:lpstr>What is an Agent?</vt:lpstr>
      <vt:lpstr>What is an Agent?</vt:lpstr>
      <vt:lpstr>What is an Agent? Agents vs Workflows</vt:lpstr>
      <vt:lpstr>Agent Use Cases</vt:lpstr>
      <vt:lpstr>Patterns and Anti Patterns for Agents When to use, or not to use an agent</vt:lpstr>
      <vt:lpstr>Patterns and Anti Patterns for Agents When to use, or not to use an agent</vt:lpstr>
      <vt:lpstr>Components of an Agent</vt:lpstr>
      <vt:lpstr>Designing an Agent</vt:lpstr>
      <vt:lpstr>Designing an Agent Choosing an LLM</vt:lpstr>
      <vt:lpstr>Designing an Agent System prompt</vt:lpstr>
      <vt:lpstr>Designing an Agent Memory</vt:lpstr>
      <vt:lpstr>Designing an Agent Actions &amp; Tools</vt:lpstr>
      <vt:lpstr>Implementing an Agent</vt:lpstr>
      <vt:lpstr>Agentic Architectural Patterns</vt:lpstr>
      <vt:lpstr>PowerPoint 프레젠테이션</vt:lpstr>
      <vt:lpstr>Knowledge Chef Agent</vt:lpstr>
      <vt:lpstr>PowerPoint 프레젠테이션</vt:lpstr>
      <vt:lpstr>PowerPoint 프레젠테이션</vt:lpstr>
      <vt:lpstr>PowerPoint 프레젠테이션</vt:lpstr>
      <vt:lpstr>&lt;goose&gt;  https://block.github.io/goose/  your local AI agent, automating engineering tasks seamlessly</vt:lpstr>
      <vt:lpstr>Agent Interface Protoco s Standardization &amp; Interoperability</vt:lpstr>
      <vt:lpstr>Evaluating Agents Layers of the onion</vt:lpstr>
      <vt:lpstr>Evaluating Agents What to evaluate</vt:lpstr>
      <vt:lpstr>Evaluating Agents How to evaluate output</vt:lpstr>
      <vt:lpstr>Agents: Technology Frontier Agent Challenges</vt:lpstr>
      <vt:lpstr>Agents: Technology Frontier Best Practices</vt:lpstr>
      <vt:lpstr>Will Agents Take My Job?</vt:lpstr>
      <vt:lpstr>Will Agents Take My Job? Moravec’s paradox</vt:lpstr>
      <vt:lpstr>Will Agents Take My Job? Software Development</vt:lpstr>
      <vt:lpstr>Will Agents Take My Job? Weathering the Storm</vt:lpstr>
      <vt:lpstr>References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Rola Dali</dc:creator>
  <cp:lastModifiedBy>Taewony Kim</cp:lastModifiedBy>
  <cp:revision>13</cp:revision>
  <dcterms:created xsi:type="dcterms:W3CDTF">2026-01-21T04:21:49Z</dcterms:created>
  <dcterms:modified xsi:type="dcterms:W3CDTF">2026-01-22T04:39:13Z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2026-01-04T00:00:00Z</vt:filetime>
  </property>
  <property fmtid="{D5CDD505-2E9C-101B-9397-08002B2CF9AE}" pid="3" name="LastSaved">
    <vt:filetime>2026-01-21T00:00:00Z</vt:filetime>
  </property>
</Properties>
</file>